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256" r:id="rId2"/>
    <p:sldId id="270" r:id="rId3"/>
    <p:sldId id="257" r:id="rId4"/>
    <p:sldId id="275" r:id="rId5"/>
    <p:sldId id="267" r:id="rId6"/>
    <p:sldId id="284" r:id="rId7"/>
    <p:sldId id="268" r:id="rId8"/>
    <p:sldId id="285" r:id="rId9"/>
    <p:sldId id="269" r:id="rId10"/>
    <p:sldId id="271" r:id="rId11"/>
    <p:sldId id="260" r:id="rId12"/>
    <p:sldId id="272" r:id="rId13"/>
    <p:sldId id="261" r:id="rId14"/>
    <p:sldId id="273" r:id="rId15"/>
    <p:sldId id="274" r:id="rId16"/>
    <p:sldId id="277" r:id="rId17"/>
    <p:sldId id="278" r:id="rId18"/>
    <p:sldId id="276" r:id="rId19"/>
    <p:sldId id="286" r:id="rId20"/>
    <p:sldId id="279" r:id="rId21"/>
    <p:sldId id="280" r:id="rId22"/>
    <p:sldId id="281" r:id="rId23"/>
    <p:sldId id="282" r:id="rId24"/>
    <p:sldId id="287" r:id="rId25"/>
    <p:sldId id="283" r:id="rId2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599" autoAdjust="0"/>
  </p:normalViewPr>
  <p:slideViewPr>
    <p:cSldViewPr>
      <p:cViewPr>
        <p:scale>
          <a:sx n="70" d="100"/>
          <a:sy n="70" d="100"/>
        </p:scale>
        <p:origin x="-522" y="-816"/>
      </p:cViewPr>
      <p:guideLst>
        <p:guide orient="horz" pos="2160"/>
        <p:guide pos="3839"/>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3/14/2018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3/14/2018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Espresso</a:t>
            </a:r>
            <a:r>
              <a:rPr lang="en-GB" baseline="0" smtClean="0"/>
              <a:t> video</a:t>
            </a:r>
            <a:endParaRPr lang="en-GB"/>
          </a:p>
        </p:txBody>
      </p:sp>
      <p:sp>
        <p:nvSpPr>
          <p:cNvPr id="4" name="Slide Number Placeholder 3"/>
          <p:cNvSpPr>
            <a:spLocks noGrp="1"/>
          </p:cNvSpPr>
          <p:nvPr>
            <p:ph type="sldNum" sz="quarter" idx="10"/>
          </p:nvPr>
        </p:nvSpPr>
        <p:spPr/>
        <p:txBody>
          <a:bodyPr/>
          <a:lstStyle/>
          <a:p>
            <a:fld id="{01F2A70B-78F2-4DCF-B53B-C990D2FAFB8A}" type="slidenum">
              <a:rPr lang="en-GB" smtClean="0"/>
              <a:t>7</a:t>
            </a:fld>
            <a:endParaRPr lang="en-GB"/>
          </a:p>
        </p:txBody>
      </p:sp>
    </p:spTree>
    <p:extLst>
      <p:ext uri="{BB962C8B-B14F-4D97-AF65-F5344CB8AC3E}">
        <p14:creationId xmlns:p14="http://schemas.microsoft.com/office/powerpoint/2010/main" val="542573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88825"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9790" y="1449148"/>
            <a:ext cx="10569247" cy="2971051"/>
          </a:xfrm>
        </p:spPr>
        <p:txBody>
          <a:bodyPr/>
          <a:lstStyle>
            <a:lvl1pPr>
              <a:defRPr sz="5398"/>
            </a:lvl1pPr>
          </a:lstStyle>
          <a:p>
            <a:r>
              <a:rPr lang="en-US" smtClean="0"/>
              <a:t>Click to edit Master title style</a:t>
            </a:r>
            <a:endParaRPr lang="en-US" dirty="0"/>
          </a:p>
        </p:txBody>
      </p:sp>
      <p:sp>
        <p:nvSpPr>
          <p:cNvPr id="3" name="Subtitle 2"/>
          <p:cNvSpPr>
            <a:spLocks noGrp="1"/>
          </p:cNvSpPr>
          <p:nvPr>
            <p:ph type="subTitle" idx="1"/>
          </p:nvPr>
        </p:nvSpPr>
        <p:spPr>
          <a:xfrm>
            <a:off x="809790" y="5280847"/>
            <a:ext cx="10569247" cy="434974"/>
          </a:xfrm>
        </p:spPr>
        <p:txBody>
          <a:bodyPr anchor="t"/>
          <a:lstStyle>
            <a:lvl1pPr marL="0" indent="0" algn="l">
              <a:buNone/>
              <a:defRPr>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17041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789" y="4800600"/>
            <a:ext cx="10558668" cy="566738"/>
          </a:xfrm>
        </p:spPr>
        <p:txBody>
          <a:bodyPr anchor="b">
            <a:normAutofit/>
          </a:bodyPr>
          <a:lstStyle>
            <a:lvl1pPr algn="l">
              <a:defRPr sz="2399"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88825"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9789" y="5367338"/>
            <a:ext cx="1055866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860886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532" y="1081456"/>
            <a:ext cx="6330767"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763" y="1238502"/>
            <a:ext cx="5892305" cy="2645912"/>
          </a:xfrm>
        </p:spPr>
        <p:txBody>
          <a:bodyPr anchor="b"/>
          <a:lstStyle>
            <a:lvl1pPr algn="l">
              <a:defRPr sz="4199"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2968" y="4443681"/>
            <a:ext cx="5890102" cy="713241"/>
          </a:xfrm>
        </p:spPr>
        <p:txBody>
          <a:bodyPr anchor="t">
            <a:noAutofit/>
          </a:bodyPr>
          <a:lstStyle>
            <a:lvl1pPr marL="0" indent="0" algn="l">
              <a:buNone/>
              <a:defRPr sz="17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2670" y="1081457"/>
            <a:ext cx="3809009"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672095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588" y="2286585"/>
            <a:ext cx="4893840"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6736" y="2435958"/>
            <a:ext cx="4381380" cy="2007789"/>
          </a:xfrm>
        </p:spPr>
        <p:txBody>
          <a:bodyPr/>
          <a:lstStyle>
            <a:lvl1pPr>
              <a:defRPr sz="3199"/>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4397" y="2286001"/>
            <a:ext cx="4879029"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9AFE8FB1-0A7A-443E-AAF7-31D4FA1AA312}" type="datetimeFigureOut">
              <a:rPr lang="en-US" smtClean="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103930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88825"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BA54BD-C84D-46CE-8B72-31BFB26ABA43}" type="slidenum">
              <a:rPr lang="en-GB" smtClean="0"/>
              <a:t>‹#›</a:t>
            </a:fld>
            <a:endParaRPr lang="en-GB"/>
          </a:p>
        </p:txBody>
      </p:sp>
    </p:spTree>
    <p:extLst>
      <p:ext uri="{BB962C8B-B14F-4D97-AF65-F5344CB8AC3E}">
        <p14:creationId xmlns:p14="http://schemas.microsoft.com/office/powerpoint/2010/main" val="1289872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7654" y="446089"/>
            <a:ext cx="4521171"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1410" y="586171"/>
            <a:ext cx="249414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9790" y="446089"/>
            <a:ext cx="6609818"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BA54BD-C84D-46CE-8B72-31BFB26ABA43}" type="slidenum">
              <a:rPr lang="en-GB" smtClean="0"/>
              <a:t>‹#›</a:t>
            </a:fld>
            <a:endParaRPr lang="en-GB"/>
          </a:p>
        </p:txBody>
      </p:sp>
    </p:spTree>
    <p:extLst>
      <p:ext uri="{BB962C8B-B14F-4D97-AF65-F5344CB8AC3E}">
        <p14:creationId xmlns:p14="http://schemas.microsoft.com/office/powerpoint/2010/main" val="2035245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88825"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9789" y="447188"/>
            <a:ext cx="10569245"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499" y="2222287"/>
            <a:ext cx="10551825"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BA54BD-C84D-46CE-8B72-31BFB26ABA43}" type="slidenum">
              <a:rPr lang="en-GB" smtClean="0"/>
              <a:t>‹#›</a:t>
            </a:fld>
            <a:endParaRPr lang="en-GB" dirty="0"/>
          </a:p>
        </p:txBody>
      </p:sp>
    </p:spTree>
    <p:extLst>
      <p:ext uri="{BB962C8B-B14F-4D97-AF65-F5344CB8AC3E}">
        <p14:creationId xmlns:p14="http://schemas.microsoft.com/office/powerpoint/2010/main" val="51558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2"/>
            <a:ext cx="12188825"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9789" y="2951396"/>
            <a:ext cx="10558668" cy="1468800"/>
          </a:xfrm>
        </p:spPr>
        <p:txBody>
          <a:bodyPr anchor="b"/>
          <a:lstStyle>
            <a:lvl1pPr algn="r">
              <a:defRPr sz="4799"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9789" y="5281202"/>
            <a:ext cx="10558668" cy="433955"/>
          </a:xfrm>
        </p:spPr>
        <p:txBody>
          <a:bodyPr anchor="t">
            <a:noAutofit/>
          </a:bodyPr>
          <a:lstStyle>
            <a:lvl1pPr marL="0" indent="0" algn="r">
              <a:buNone/>
              <a:defRPr sz="17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BA54BD-C84D-46CE-8B72-31BFB26ABA43}" type="slidenum">
              <a:rPr lang="en-GB" smtClean="0"/>
              <a:t>‹#›</a:t>
            </a:fld>
            <a:endParaRPr lang="en-GB"/>
          </a:p>
        </p:txBody>
      </p:sp>
    </p:spTree>
    <p:extLst>
      <p:ext uri="{BB962C8B-B14F-4D97-AF65-F5344CB8AC3E}">
        <p14:creationId xmlns:p14="http://schemas.microsoft.com/office/powerpoint/2010/main" val="88652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88825"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499" y="2222288"/>
            <a:ext cx="518452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5804" y="2222287"/>
            <a:ext cx="5193230"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BA54BD-C84D-46CE-8B72-31BFB26ABA43}" type="slidenum">
              <a:rPr lang="en-GB" smtClean="0"/>
              <a:t>‹#›</a:t>
            </a:fld>
            <a:endParaRPr lang="en-GB"/>
          </a:p>
        </p:txBody>
      </p:sp>
    </p:spTree>
    <p:extLst>
      <p:ext uri="{BB962C8B-B14F-4D97-AF65-F5344CB8AC3E}">
        <p14:creationId xmlns:p14="http://schemas.microsoft.com/office/powerpoint/2010/main" val="2172305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88825"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517" y="2174875"/>
            <a:ext cx="5188505" cy="576262"/>
          </a:xfrm>
        </p:spPr>
        <p:txBody>
          <a:bodyPr anchor="b">
            <a:noAutofit/>
          </a:bodyPr>
          <a:lstStyle>
            <a:lvl1pPr marL="0" indent="0" algn="ctr">
              <a:buNone/>
              <a:defRPr sz="19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517" y="2751139"/>
            <a:ext cx="5188504"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5804" y="2174875"/>
            <a:ext cx="5193230" cy="576262"/>
          </a:xfrm>
        </p:spPr>
        <p:txBody>
          <a:bodyPr anchor="b">
            <a:noAutofit/>
          </a:bodyPr>
          <a:lstStyle>
            <a:lvl1pPr marL="0" indent="0" algn="ctr">
              <a:buNone/>
              <a:defRPr sz="19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5804" y="2751139"/>
            <a:ext cx="5193230"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t>3/14/2018</a:t>
            </a:fld>
            <a:endParaRPr lang="en-US"/>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BA54BD-C84D-46CE-8B72-31BFB26ABA43}" type="slidenum">
              <a:rPr lang="en-GB" smtClean="0"/>
              <a:t>‹#›</a:t>
            </a:fld>
            <a:endParaRPr lang="en-GB"/>
          </a:p>
        </p:txBody>
      </p:sp>
    </p:spTree>
    <p:extLst>
      <p:ext uri="{BB962C8B-B14F-4D97-AF65-F5344CB8AC3E}">
        <p14:creationId xmlns:p14="http://schemas.microsoft.com/office/powerpoint/2010/main" val="257312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88825"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FE8FB1-0A7A-443E-AAF7-31D4FA1AA312}" type="datetimeFigureOut">
              <a:rPr lang="en-US" smtClean="0"/>
              <a:t>3/14/2018</a:t>
            </a:fld>
            <a:endParaRPr lang="en-US"/>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BA54BD-C84D-46CE-8B72-31BFB26ABA43}" type="slidenum">
              <a:rPr lang="en-GB" smtClean="0"/>
              <a:t>‹#›</a:t>
            </a:fld>
            <a:endParaRPr lang="en-GB"/>
          </a:p>
        </p:txBody>
      </p:sp>
    </p:spTree>
    <p:extLst>
      <p:ext uri="{BB962C8B-B14F-4D97-AF65-F5344CB8AC3E}">
        <p14:creationId xmlns:p14="http://schemas.microsoft.com/office/powerpoint/2010/main" val="2480884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t>3/14/2018</a:t>
            </a:fld>
            <a:endParaRPr lang="en-US"/>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BA54BD-C84D-46CE-8B72-31BFB26ABA43}" type="slidenum">
              <a:rPr lang="en-GB" smtClean="0"/>
              <a:t>‹#›</a:t>
            </a:fld>
            <a:endParaRPr lang="en-GB"/>
          </a:p>
        </p:txBody>
      </p:sp>
    </p:spTree>
    <p:extLst>
      <p:ext uri="{BB962C8B-B14F-4D97-AF65-F5344CB8AC3E}">
        <p14:creationId xmlns:p14="http://schemas.microsoft.com/office/powerpoint/2010/main" val="1496500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2872" y="446088"/>
            <a:ext cx="3546609"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2872" y="446088"/>
            <a:ext cx="3546609" cy="1618396"/>
          </a:xfrm>
        </p:spPr>
        <p:txBody>
          <a:bodyPr anchor="b"/>
          <a:lstStyle>
            <a:lvl1pPr algn="l">
              <a:defRPr sz="1999" b="1"/>
            </a:lvl1pPr>
          </a:lstStyle>
          <a:p>
            <a:r>
              <a:rPr lang="en-US" smtClean="0"/>
              <a:t>Click to edit Master title style</a:t>
            </a:r>
            <a:endParaRPr lang="en-US" dirty="0"/>
          </a:p>
        </p:txBody>
      </p:sp>
      <p:sp>
        <p:nvSpPr>
          <p:cNvPr id="3" name="Content Placeholder 2"/>
          <p:cNvSpPr>
            <a:spLocks noGrp="1"/>
          </p:cNvSpPr>
          <p:nvPr>
            <p:ph idx="1"/>
          </p:nvPr>
        </p:nvSpPr>
        <p:spPr>
          <a:xfrm>
            <a:off x="4854369" y="446089"/>
            <a:ext cx="6251005"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2872" y="2260739"/>
            <a:ext cx="3546609" cy="3600311"/>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BA54BD-C84D-46CE-8B72-31BFB26ABA43}" type="slidenum">
              <a:rPr lang="en-GB" smtClean="0"/>
              <a:t>‹#›</a:t>
            </a:fld>
            <a:endParaRPr lang="en-GB"/>
          </a:p>
        </p:txBody>
      </p:sp>
    </p:spTree>
    <p:extLst>
      <p:ext uri="{BB962C8B-B14F-4D97-AF65-F5344CB8AC3E}">
        <p14:creationId xmlns:p14="http://schemas.microsoft.com/office/powerpoint/2010/main" val="1018828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516" y="727523"/>
            <a:ext cx="4851724" cy="1617163"/>
          </a:xfrm>
        </p:spPr>
        <p:txBody>
          <a:bodyPr anchor="b">
            <a:normAutofit/>
          </a:bodyPr>
          <a:lstStyle>
            <a:lvl1pPr algn="l">
              <a:defRPr sz="2399"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6529" y="0"/>
            <a:ext cx="6092296"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516" y="2344684"/>
            <a:ext cx="4851724" cy="3516365"/>
          </a:xfrm>
        </p:spPr>
        <p:txBody>
          <a:bodyPr anchor="t">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4798" y="6041363"/>
            <a:ext cx="976625" cy="365125"/>
          </a:xfrm>
        </p:spPr>
        <p:txBody>
          <a:bodyPr/>
          <a:lstStyle/>
          <a:p>
            <a:fld id="{9AFE8FB1-0A7A-443E-AAF7-31D4FA1AA312}" type="datetimeFigureOut">
              <a:rPr lang="en-US" smtClean="0"/>
              <a:t>3/14/2018</a:t>
            </a:fld>
            <a:endParaRPr lang="en-US"/>
          </a:p>
        </p:txBody>
      </p:sp>
      <p:sp>
        <p:nvSpPr>
          <p:cNvPr id="6" name="Footer Placeholder 5"/>
          <p:cNvSpPr>
            <a:spLocks noGrp="1"/>
          </p:cNvSpPr>
          <p:nvPr>
            <p:ph type="ftr" sz="quarter" idx="11"/>
          </p:nvPr>
        </p:nvSpPr>
        <p:spPr>
          <a:xfrm>
            <a:off x="590243" y="6041363"/>
            <a:ext cx="3294555" cy="365125"/>
          </a:xfrm>
        </p:spPr>
        <p:txBody>
          <a:bodyPr/>
          <a:lstStyle/>
          <a:p>
            <a:endParaRPr lang="en-GB"/>
          </a:p>
        </p:txBody>
      </p:sp>
      <p:sp>
        <p:nvSpPr>
          <p:cNvPr id="7" name="Slide Number Placeholder 6"/>
          <p:cNvSpPr>
            <a:spLocks noGrp="1"/>
          </p:cNvSpPr>
          <p:nvPr>
            <p:ph type="sldNum" sz="quarter" idx="12"/>
          </p:nvPr>
        </p:nvSpPr>
        <p:spPr>
          <a:xfrm>
            <a:off x="4861423" y="5915889"/>
            <a:ext cx="1061878" cy="490599"/>
          </a:xfrm>
        </p:spPr>
        <p:txBody>
          <a:bodyPr/>
          <a:lstStyle/>
          <a:p>
            <a:fld id="{25BA54BD-C84D-46CE-8B72-31BFB26ABA43}" type="slidenum">
              <a:rPr lang="en-GB" smtClean="0"/>
              <a:t>‹#›</a:t>
            </a:fld>
            <a:endParaRPr lang="en-GB"/>
          </a:p>
        </p:txBody>
      </p:sp>
    </p:spTree>
    <p:extLst>
      <p:ext uri="{BB962C8B-B14F-4D97-AF65-F5344CB8AC3E}">
        <p14:creationId xmlns:p14="http://schemas.microsoft.com/office/powerpoint/2010/main" val="946932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789" y="447188"/>
            <a:ext cx="10569245"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790" y="2184402"/>
            <a:ext cx="1056053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396" y="6041363"/>
            <a:ext cx="8642069"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2195" y="6041363"/>
            <a:ext cx="1343356" cy="365125"/>
          </a:xfrm>
          <a:prstGeom prst="rect">
            <a:avLst/>
          </a:prstGeom>
        </p:spPr>
        <p:txBody>
          <a:bodyPr vert="horz" lIns="91440" tIns="45720" rIns="91440" bIns="45720" rtlCol="0" anchor="b"/>
          <a:lstStyle>
            <a:lvl1pPr algn="r">
              <a:defRPr sz="900">
                <a:solidFill>
                  <a:schemeClr val="tx1"/>
                </a:solidFill>
              </a:defRPr>
            </a:lvl1pPr>
          </a:lstStyle>
          <a:p>
            <a:fld id="{9AFE8FB1-0A7A-443E-AAF7-31D4FA1AA312}" type="datetimeFigureOut">
              <a:rPr lang="en-US" smtClean="0"/>
              <a:pPr/>
              <a:t>3/14/2018</a:t>
            </a:fld>
            <a:endParaRPr lang="en-US" dirty="0"/>
          </a:p>
        </p:txBody>
      </p:sp>
      <p:sp>
        <p:nvSpPr>
          <p:cNvPr id="6" name="Slide Number Placeholder 5"/>
          <p:cNvSpPr>
            <a:spLocks noGrp="1"/>
          </p:cNvSpPr>
          <p:nvPr>
            <p:ph type="sldNum" sz="quarter" idx="4"/>
          </p:nvPr>
        </p:nvSpPr>
        <p:spPr>
          <a:xfrm>
            <a:off x="10675551" y="5915889"/>
            <a:ext cx="1061878" cy="490599"/>
          </a:xfrm>
          <a:prstGeom prst="rect">
            <a:avLst/>
          </a:prstGeom>
        </p:spPr>
        <p:txBody>
          <a:bodyPr vert="horz" lIns="91440" tIns="45720" rIns="91440" bIns="10800" rtlCol="0" anchor="b"/>
          <a:lstStyle>
            <a:lvl1pPr algn="r">
              <a:defRPr sz="1999">
                <a:solidFill>
                  <a:schemeClr val="accent1"/>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256885839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457063" rtl="0" eaLnBrk="1" latinLnBrk="0" hangingPunct="1">
        <a:spcBef>
          <a:spcPct val="0"/>
        </a:spcBef>
        <a:buNone/>
        <a:defRPr sz="3999"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ct val="20000"/>
        </a:spcBef>
        <a:spcAft>
          <a:spcPts val="600"/>
        </a:spcAft>
        <a:buClr>
          <a:schemeClr val="accent1"/>
        </a:buClr>
        <a:buFont typeface="Wingdings 2" charset="2"/>
        <a:buChar char=""/>
        <a:defRPr sz="1799" kern="1200">
          <a:solidFill>
            <a:schemeClr val="tx1"/>
          </a:solidFill>
          <a:latin typeface="+mn-lt"/>
          <a:ea typeface="+mn-ea"/>
          <a:cs typeface="+mn-cs"/>
        </a:defRPr>
      </a:lvl1pPr>
      <a:lvl2pPr marL="742727" indent="-285664" algn="l" defTabSz="457063"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2657" indent="-228531" algn="l" defTabSz="457063"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599720" indent="-228531" algn="l" defTabSz="457063"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6783" indent="-228531" algn="l" defTabSz="457063"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399280" indent="-228531" algn="l" defTabSz="457063"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799160" indent="-228531" algn="l" defTabSz="457063"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199040" indent="-228531" algn="l" defTabSz="457063"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598920" indent="-228531" algn="l" defTabSz="457063"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9148"/>
            <a:ext cx="11855052" cy="2971051"/>
          </a:xfrm>
        </p:spPr>
        <p:txBody>
          <a:bodyPr/>
          <a:lstStyle/>
          <a:p>
            <a:pPr algn="ctr"/>
            <a:r>
              <a:rPr lang="en-US" dirty="0" smtClean="0"/>
              <a:t/>
            </a:r>
            <a:br>
              <a:rPr lang="en-US" dirty="0" smtClean="0"/>
            </a:br>
            <a:r>
              <a:rPr lang="en-US" sz="4800" dirty="0" smtClean="0"/>
              <a:t>Grammar, Punctuation and Spelling </a:t>
            </a:r>
            <a:r>
              <a:rPr lang="en-US" sz="8000" dirty="0" smtClean="0"/>
              <a:t>GPS</a:t>
            </a:r>
            <a:r>
              <a:rPr lang="en-US" dirty="0" smtClean="0"/>
              <a:t/>
            </a:r>
            <a:br>
              <a:rPr lang="en-US" dirty="0" smtClean="0"/>
            </a:br>
            <a:r>
              <a:rPr lang="en-US" dirty="0" smtClean="0"/>
              <a:t/>
            </a:r>
            <a:br>
              <a:rPr lang="en-US" dirty="0" smtClean="0"/>
            </a:br>
            <a:r>
              <a:rPr lang="en-US" sz="4800" dirty="0" smtClean="0"/>
              <a:t>Parent Information Session</a:t>
            </a:r>
            <a:endParaRPr lang="en-US" sz="4800" dirty="0"/>
          </a:p>
        </p:txBody>
      </p:sp>
      <p:sp>
        <p:nvSpPr>
          <p:cNvPr id="3" name="Subtitle 2"/>
          <p:cNvSpPr>
            <a:spLocks noGrp="1"/>
          </p:cNvSpPr>
          <p:nvPr>
            <p:ph type="subTitle" idx="1"/>
          </p:nvPr>
        </p:nvSpPr>
        <p:spPr/>
        <p:txBody>
          <a:bodyPr/>
          <a:lstStyle/>
          <a:p>
            <a:pPr algn="ctr"/>
            <a:r>
              <a:rPr lang="en-US" dirty="0" smtClean="0"/>
              <a:t>Thursday 8th March 2018</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9148"/>
            <a:ext cx="11855052" cy="2971051"/>
          </a:xfrm>
        </p:spPr>
        <p:txBody>
          <a:bodyPr/>
          <a:lstStyle/>
          <a:p>
            <a:pPr algn="ctr"/>
            <a:r>
              <a:rPr lang="en-US" dirty="0" smtClean="0"/>
              <a:t/>
            </a:r>
            <a:br>
              <a:rPr lang="en-US" dirty="0" smtClean="0"/>
            </a:br>
            <a:r>
              <a:rPr lang="en-US" sz="4800" dirty="0" smtClean="0"/>
              <a:t>Grammar, Punctuation and Spelling </a:t>
            </a:r>
            <a:r>
              <a:rPr lang="en-US" sz="8000" dirty="0" smtClean="0"/>
              <a:t>GPS</a:t>
            </a:r>
            <a:r>
              <a:rPr lang="en-US" dirty="0" smtClean="0"/>
              <a:t/>
            </a:r>
            <a:br>
              <a:rPr lang="en-US" dirty="0" smtClean="0"/>
            </a:br>
            <a:r>
              <a:rPr lang="en-US" dirty="0" smtClean="0"/>
              <a:t/>
            </a:r>
            <a:br>
              <a:rPr lang="en-US" dirty="0" smtClean="0"/>
            </a:br>
            <a:endParaRPr lang="en-US" sz="4800" dirty="0"/>
          </a:p>
        </p:txBody>
      </p:sp>
      <p:sp>
        <p:nvSpPr>
          <p:cNvPr id="3" name="Subtitle 2"/>
          <p:cNvSpPr>
            <a:spLocks noGrp="1"/>
          </p:cNvSpPr>
          <p:nvPr>
            <p:ph type="subTitle" idx="1"/>
          </p:nvPr>
        </p:nvSpPr>
        <p:spPr/>
        <p:txBody>
          <a:bodyPr>
            <a:noAutofit/>
          </a:bodyPr>
          <a:lstStyle/>
          <a:p>
            <a:pPr algn="ctr"/>
            <a:r>
              <a:rPr lang="en-US" sz="6000" dirty="0" smtClean="0"/>
              <a:t>Punctuation</a:t>
            </a:r>
            <a:endParaRPr lang="en-US" sz="6000" dirty="0"/>
          </a:p>
        </p:txBody>
      </p:sp>
    </p:spTree>
    <p:extLst>
      <p:ext uri="{BB962C8B-B14F-4D97-AF65-F5344CB8AC3E}">
        <p14:creationId xmlns:p14="http://schemas.microsoft.com/office/powerpoint/2010/main" val="1054577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Punctuation                  </a:t>
            </a:r>
            <a:endParaRPr lang="en-US" dirty="0"/>
          </a:p>
        </p:txBody>
      </p:sp>
      <p:sp>
        <p:nvSpPr>
          <p:cNvPr id="4" name="Content Placeholder 3"/>
          <p:cNvSpPr>
            <a:spLocks noGrp="1"/>
          </p:cNvSpPr>
          <p:nvPr>
            <p:ph sz="half" idx="2"/>
          </p:nvPr>
        </p:nvSpPr>
        <p:spPr>
          <a:xfrm>
            <a:off x="617452" y="2204864"/>
            <a:ext cx="10752503" cy="3872213"/>
          </a:xfrm>
        </p:spPr>
        <p:txBody>
          <a:bodyPr>
            <a:normAutofit fontScale="92500" lnSpcReduction="10000"/>
          </a:bodyPr>
          <a:lstStyle/>
          <a:p>
            <a:r>
              <a:rPr lang="en-US" sz="3200" dirty="0" smtClean="0"/>
              <a:t>Capital Letters- We use capital letters at the start of every sentence, when we use a proper noun and for the personal pronoun </a:t>
            </a:r>
            <a:r>
              <a:rPr lang="en-US" sz="4800" dirty="0" smtClean="0">
                <a:latin typeface="Aparajita" panose="020B0604020202020204" pitchFamily="34" charset="0"/>
                <a:cs typeface="Aparajita" panose="020B0604020202020204" pitchFamily="34" charset="0"/>
              </a:rPr>
              <a:t>I</a:t>
            </a:r>
            <a:r>
              <a:rPr lang="en-US" sz="3200" dirty="0" smtClean="0"/>
              <a:t>. </a:t>
            </a:r>
          </a:p>
          <a:p>
            <a:pPr marL="0" indent="0">
              <a:buNone/>
            </a:pPr>
            <a:r>
              <a:rPr lang="en-US" sz="3200" dirty="0"/>
              <a:t>All sentences must end with a punctuation mark</a:t>
            </a:r>
            <a:r>
              <a:rPr lang="en-US" sz="3200" dirty="0" smtClean="0"/>
              <a:t>.</a:t>
            </a:r>
          </a:p>
          <a:p>
            <a:r>
              <a:rPr lang="en-US" sz="3200" dirty="0" smtClean="0"/>
              <a:t>Full Stops</a:t>
            </a:r>
          </a:p>
          <a:p>
            <a:r>
              <a:rPr lang="en-US" sz="3200" dirty="0" smtClean="0"/>
              <a:t>Question Marks</a:t>
            </a:r>
          </a:p>
          <a:p>
            <a:r>
              <a:rPr lang="en-US" sz="3200" dirty="0" smtClean="0"/>
              <a:t>Exclamation Marks</a:t>
            </a:r>
            <a:endParaRPr lang="en-US" sz="3200" dirty="0"/>
          </a:p>
        </p:txBody>
      </p:sp>
      <p:sp>
        <p:nvSpPr>
          <p:cNvPr id="3" name="Rectangle 2"/>
          <p:cNvSpPr/>
          <p:nvPr/>
        </p:nvSpPr>
        <p:spPr>
          <a:xfrm>
            <a:off x="6381833" y="4005064"/>
            <a:ext cx="4988122" cy="2215991"/>
          </a:xfrm>
          <a:prstGeom prst="rect">
            <a:avLst/>
          </a:prstGeom>
          <a:noFill/>
        </p:spPr>
        <p:txBody>
          <a:bodyPr wrap="square" lIns="91440" tIns="45720" rIns="91440" bIns="45720">
            <a:spAutoFit/>
          </a:bodyPr>
          <a:lstStyle/>
          <a:p>
            <a:pPr algn="ctr"/>
            <a:r>
              <a:rPr lang="en-US" sz="138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 . ? !</a:t>
            </a:r>
            <a:endParaRPr lang="en-US" sz="13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Punctuation</a:t>
            </a:r>
            <a:endParaRPr lang="en-US" dirty="0"/>
          </a:p>
        </p:txBody>
      </p:sp>
      <p:sp>
        <p:nvSpPr>
          <p:cNvPr id="4" name="Content Placeholder 3"/>
          <p:cNvSpPr>
            <a:spLocks noGrp="1"/>
          </p:cNvSpPr>
          <p:nvPr>
            <p:ph sz="half" idx="2"/>
          </p:nvPr>
        </p:nvSpPr>
        <p:spPr>
          <a:xfrm>
            <a:off x="809789" y="2060848"/>
            <a:ext cx="10752503" cy="3368156"/>
          </a:xfrm>
        </p:spPr>
        <p:txBody>
          <a:bodyPr>
            <a:noAutofit/>
          </a:bodyPr>
          <a:lstStyle/>
          <a:p>
            <a:r>
              <a:rPr lang="en-US" sz="2800" dirty="0" smtClean="0"/>
              <a:t>Commas in a list – replace the ‘and’. </a:t>
            </a:r>
            <a:r>
              <a:rPr lang="en-US" sz="2800" dirty="0" err="1" smtClean="0"/>
              <a:t>E.g</a:t>
            </a:r>
            <a:r>
              <a:rPr lang="en-US" sz="2800" dirty="0" smtClean="0"/>
              <a:t> Susie bought some apples, bananas and pears from the shop. </a:t>
            </a:r>
          </a:p>
          <a:p>
            <a:r>
              <a:rPr lang="en-US" sz="2800" dirty="0" err="1" smtClean="0"/>
              <a:t>Apostraphes</a:t>
            </a:r>
            <a:endParaRPr lang="en-US" sz="2800" dirty="0" smtClean="0"/>
          </a:p>
          <a:p>
            <a:pPr marL="0" indent="0">
              <a:buNone/>
            </a:pPr>
            <a:r>
              <a:rPr lang="en-US" sz="2800" dirty="0" err="1" smtClean="0"/>
              <a:t>Possesive</a:t>
            </a:r>
            <a:r>
              <a:rPr lang="en-US" sz="2800" dirty="0" smtClean="0"/>
              <a:t> apostrophe: adding ’s to show something belongs to someone. </a:t>
            </a:r>
          </a:p>
          <a:p>
            <a:pPr marL="0" indent="0">
              <a:buNone/>
            </a:pPr>
            <a:r>
              <a:rPr lang="en-US" sz="2800" dirty="0" smtClean="0"/>
              <a:t>E.G I am going to Jack’s house tomorrow. </a:t>
            </a:r>
          </a:p>
          <a:p>
            <a:pPr marL="0" indent="0">
              <a:buNone/>
            </a:pPr>
            <a:r>
              <a:rPr lang="en-US" sz="2800" dirty="0" smtClean="0"/>
              <a:t>Contractions: Showing were letters are missing</a:t>
            </a:r>
          </a:p>
          <a:p>
            <a:pPr marL="0" indent="0">
              <a:buNone/>
            </a:pPr>
            <a:r>
              <a:rPr lang="en-US" sz="2800" dirty="0" smtClean="0"/>
              <a:t>E.G Can not </a:t>
            </a:r>
            <a:r>
              <a:rPr lang="en-US" sz="2800" dirty="0" smtClean="0">
                <a:sym typeface="Wingdings" panose="05000000000000000000" pitchFamily="2" charset="2"/>
              </a:rPr>
              <a:t> can’t, it is  it’s</a:t>
            </a:r>
            <a:endParaRPr lang="en-US" sz="2800" dirty="0" smtClean="0"/>
          </a:p>
        </p:txBody>
      </p:sp>
    </p:spTree>
    <p:extLst>
      <p:ext uri="{BB962C8B-B14F-4D97-AF65-F5344CB8AC3E}">
        <p14:creationId xmlns:p14="http://schemas.microsoft.com/office/powerpoint/2010/main" val="1828490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Prefixes and Suffixes</a:t>
            </a:r>
            <a:endParaRPr lang="en-GB" dirty="0"/>
          </a:p>
        </p:txBody>
      </p:sp>
      <p:sp>
        <p:nvSpPr>
          <p:cNvPr id="4" name="TextBox 3"/>
          <p:cNvSpPr txBox="1"/>
          <p:nvPr/>
        </p:nvSpPr>
        <p:spPr>
          <a:xfrm>
            <a:off x="621804" y="2060848"/>
            <a:ext cx="11379036" cy="4524315"/>
          </a:xfrm>
          <a:prstGeom prst="rect">
            <a:avLst/>
          </a:prstGeom>
          <a:noFill/>
        </p:spPr>
        <p:txBody>
          <a:bodyPr wrap="square" rtlCol="0">
            <a:spAutoFit/>
          </a:bodyPr>
          <a:lstStyle/>
          <a:p>
            <a:r>
              <a:rPr lang="en-GB" sz="3200" dirty="0" smtClean="0"/>
              <a:t>Prefixes- Letters joined to the </a:t>
            </a:r>
            <a:r>
              <a:rPr lang="en-GB" sz="3200" b="1" dirty="0" smtClean="0"/>
              <a:t>beginning </a:t>
            </a:r>
            <a:r>
              <a:rPr lang="en-GB" sz="3200" dirty="0" smtClean="0"/>
              <a:t>of a root word to make a new word. </a:t>
            </a:r>
          </a:p>
          <a:p>
            <a:r>
              <a:rPr lang="en-GB" sz="3200" dirty="0" smtClean="0"/>
              <a:t>Un-, dis-</a:t>
            </a:r>
          </a:p>
          <a:p>
            <a:r>
              <a:rPr lang="en-GB" sz="3200" dirty="0" smtClean="0"/>
              <a:t>Unhappy, disappear</a:t>
            </a:r>
          </a:p>
          <a:p>
            <a:endParaRPr lang="en-GB" sz="3200" dirty="0"/>
          </a:p>
          <a:p>
            <a:r>
              <a:rPr lang="en-GB" sz="3200" dirty="0" smtClean="0"/>
              <a:t>Suffixes – Letters joined to the </a:t>
            </a:r>
            <a:r>
              <a:rPr lang="en-GB" sz="3200" b="1" dirty="0" smtClean="0"/>
              <a:t>end</a:t>
            </a:r>
            <a:r>
              <a:rPr lang="en-GB" sz="3200" dirty="0" smtClean="0"/>
              <a:t> of a root word to make a new word. </a:t>
            </a:r>
          </a:p>
          <a:p>
            <a:r>
              <a:rPr lang="en-GB" sz="3200" dirty="0" smtClean="0"/>
              <a:t>-</a:t>
            </a:r>
            <a:r>
              <a:rPr lang="en-GB" sz="3200" dirty="0" err="1" smtClean="0"/>
              <a:t>ment</a:t>
            </a:r>
            <a:r>
              <a:rPr lang="en-GB" sz="3200" dirty="0" smtClean="0"/>
              <a:t>, -ness, -less, -</a:t>
            </a:r>
            <a:r>
              <a:rPr lang="en-GB" sz="3200" dirty="0" err="1" smtClean="0"/>
              <a:t>ful</a:t>
            </a:r>
            <a:r>
              <a:rPr lang="en-GB" sz="3200" dirty="0" smtClean="0"/>
              <a:t>, -</a:t>
            </a:r>
            <a:r>
              <a:rPr lang="en-GB" sz="3200" dirty="0" err="1" smtClean="0"/>
              <a:t>ly</a:t>
            </a:r>
            <a:endParaRPr lang="en-GB" sz="3200" dirty="0" smtClean="0"/>
          </a:p>
          <a:p>
            <a:r>
              <a:rPr lang="en-GB" sz="3200" dirty="0" smtClean="0">
                <a:sym typeface="Wingdings" panose="05000000000000000000" pitchFamily="2" charset="2"/>
              </a:rPr>
              <a:t>Enjoyment, kindness, hopeful</a:t>
            </a:r>
            <a:endParaRPr lang="en-GB" sz="3200"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9148"/>
            <a:ext cx="11855052" cy="2971051"/>
          </a:xfrm>
        </p:spPr>
        <p:txBody>
          <a:bodyPr/>
          <a:lstStyle/>
          <a:p>
            <a:pPr algn="ctr"/>
            <a:r>
              <a:rPr lang="en-US" dirty="0" smtClean="0"/>
              <a:t/>
            </a:r>
            <a:br>
              <a:rPr lang="en-US" dirty="0" smtClean="0"/>
            </a:br>
            <a:r>
              <a:rPr lang="en-US" sz="4800" dirty="0" smtClean="0"/>
              <a:t>Grammar, Punctuation and Spelling </a:t>
            </a:r>
            <a:r>
              <a:rPr lang="en-US" sz="8000" dirty="0" smtClean="0"/>
              <a:t>GPS</a:t>
            </a:r>
            <a:r>
              <a:rPr lang="en-US" dirty="0" smtClean="0"/>
              <a:t/>
            </a:r>
            <a:br>
              <a:rPr lang="en-US" dirty="0" smtClean="0"/>
            </a:br>
            <a:r>
              <a:rPr lang="en-US" dirty="0" smtClean="0"/>
              <a:t/>
            </a:r>
            <a:br>
              <a:rPr lang="en-US" dirty="0" smtClean="0"/>
            </a:br>
            <a:endParaRPr lang="en-US" sz="4800" dirty="0"/>
          </a:p>
        </p:txBody>
      </p:sp>
      <p:sp>
        <p:nvSpPr>
          <p:cNvPr id="3" name="Subtitle 2"/>
          <p:cNvSpPr>
            <a:spLocks noGrp="1"/>
          </p:cNvSpPr>
          <p:nvPr>
            <p:ph type="subTitle" idx="1"/>
          </p:nvPr>
        </p:nvSpPr>
        <p:spPr/>
        <p:txBody>
          <a:bodyPr>
            <a:noAutofit/>
          </a:bodyPr>
          <a:lstStyle/>
          <a:p>
            <a:pPr algn="ctr"/>
            <a:r>
              <a:rPr lang="en-US" sz="6000" dirty="0" smtClean="0"/>
              <a:t>Spelling</a:t>
            </a:r>
            <a:endParaRPr lang="en-US" sz="6000" dirty="0"/>
          </a:p>
        </p:txBody>
      </p:sp>
    </p:spTree>
    <p:extLst>
      <p:ext uri="{BB962C8B-B14F-4D97-AF65-F5344CB8AC3E}">
        <p14:creationId xmlns:p14="http://schemas.microsoft.com/office/powerpoint/2010/main" val="181960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Stage one Spellings</a:t>
            </a:r>
            <a:endParaRPr lang="en-GB" dirty="0"/>
          </a:p>
        </p:txBody>
      </p:sp>
      <p:sp>
        <p:nvSpPr>
          <p:cNvPr id="3" name="Content Placeholder 2"/>
          <p:cNvSpPr>
            <a:spLocks noGrp="1"/>
          </p:cNvSpPr>
          <p:nvPr>
            <p:ph idx="1"/>
          </p:nvPr>
        </p:nvSpPr>
        <p:spPr>
          <a:xfrm>
            <a:off x="837828" y="2276872"/>
            <a:ext cx="10551825" cy="4447073"/>
          </a:xfrm>
        </p:spPr>
        <p:txBody>
          <a:bodyPr>
            <a:normAutofit lnSpcReduction="10000"/>
          </a:bodyPr>
          <a:lstStyle/>
          <a:p>
            <a:r>
              <a:rPr lang="en-GB" sz="2800" dirty="0" smtClean="0"/>
              <a:t>Year 1 and Year 2 Common Exception Words</a:t>
            </a:r>
          </a:p>
          <a:p>
            <a:r>
              <a:rPr lang="en-GB" sz="2800" dirty="0" smtClean="0"/>
              <a:t>Days of the Week </a:t>
            </a:r>
          </a:p>
          <a:p>
            <a:r>
              <a:rPr lang="en-GB" sz="2800" dirty="0" smtClean="0"/>
              <a:t>Number words to one hundred</a:t>
            </a:r>
          </a:p>
          <a:p>
            <a:r>
              <a:rPr lang="en-GB" sz="2800" dirty="0" smtClean="0"/>
              <a:t>Homophones: A word that in pronounced the same as another word but has a different spelling and meaning.         </a:t>
            </a:r>
            <a:r>
              <a:rPr lang="en-GB" sz="2800" dirty="0" err="1" smtClean="0"/>
              <a:t>E.g</a:t>
            </a:r>
            <a:r>
              <a:rPr lang="en-GB" sz="2800" dirty="0" smtClean="0"/>
              <a:t> night and knight, sea and see</a:t>
            </a:r>
          </a:p>
          <a:p>
            <a:r>
              <a:rPr lang="en-GB" sz="2800" dirty="0" smtClean="0"/>
              <a:t>Compound words: Two words joined together to make a new word. E.G finger +nail = fingernail. Snow + man = snowman</a:t>
            </a:r>
          </a:p>
          <a:p>
            <a:endParaRPr lang="en-GB" sz="2000" dirty="0"/>
          </a:p>
        </p:txBody>
      </p:sp>
    </p:spTree>
    <p:extLst>
      <p:ext uri="{BB962C8B-B14F-4D97-AF65-F5344CB8AC3E}">
        <p14:creationId xmlns:p14="http://schemas.microsoft.com/office/powerpoint/2010/main" val="620210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804" y="476672"/>
            <a:ext cx="10729192" cy="6124754"/>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a:t>
            </a:r>
            <a:r>
              <a:rPr lang="en-GB" sz="2800" dirty="0" err="1" smtClean="0"/>
              <a:t>ge</a:t>
            </a:r>
            <a:r>
              <a:rPr lang="en-GB" sz="2800" dirty="0" smtClean="0"/>
              <a:t>’ and ‘</a:t>
            </a:r>
            <a:r>
              <a:rPr lang="en-GB" sz="2800" dirty="0" err="1" smtClean="0"/>
              <a:t>dge</a:t>
            </a:r>
            <a:r>
              <a:rPr lang="en-GB" sz="2800" dirty="0" smtClean="0"/>
              <a:t>’ </a:t>
            </a:r>
          </a:p>
          <a:p>
            <a:r>
              <a:rPr lang="en-GB" sz="2800" dirty="0" smtClean="0"/>
              <a:t>Word end in a ‘j’ sound are spelt with ‘</a:t>
            </a:r>
            <a:r>
              <a:rPr lang="en-GB" sz="2800" dirty="0" err="1" smtClean="0"/>
              <a:t>ge</a:t>
            </a:r>
            <a:r>
              <a:rPr lang="en-GB" sz="2800" dirty="0" smtClean="0"/>
              <a:t>’ or ‘</a:t>
            </a:r>
            <a:r>
              <a:rPr lang="en-GB" sz="2800" dirty="0" err="1" smtClean="0"/>
              <a:t>dge</a:t>
            </a:r>
            <a:r>
              <a:rPr lang="en-GB" sz="2800" dirty="0" smtClean="0"/>
              <a:t>’ </a:t>
            </a:r>
          </a:p>
          <a:p>
            <a:r>
              <a:rPr lang="en-GB" sz="2800" dirty="0" smtClean="0"/>
              <a:t>Edge, bridge, cage</a:t>
            </a:r>
          </a:p>
          <a:p>
            <a:r>
              <a:rPr lang="en-GB" sz="2800" dirty="0" smtClean="0"/>
              <a:t>We use ‘</a:t>
            </a:r>
            <a:r>
              <a:rPr lang="en-GB" sz="2800" dirty="0" err="1" smtClean="0"/>
              <a:t>dge</a:t>
            </a:r>
            <a:r>
              <a:rPr lang="en-GB" sz="2800" dirty="0" smtClean="0"/>
              <a:t>’ after a short vowel sound and ‘</a:t>
            </a:r>
            <a:r>
              <a:rPr lang="en-GB" sz="2800" dirty="0" err="1" smtClean="0"/>
              <a:t>ge</a:t>
            </a:r>
            <a:r>
              <a:rPr lang="en-GB" sz="2800" dirty="0" smtClean="0"/>
              <a:t>’ after any other sound.</a:t>
            </a:r>
          </a:p>
          <a:p>
            <a:endParaRPr lang="en-GB" sz="2800" dirty="0"/>
          </a:p>
          <a:p>
            <a:pPr marL="285750" indent="-285750">
              <a:buFont typeface="Arial" panose="020B0604020202020204" pitchFamily="34" charset="0"/>
              <a:buChar char="•"/>
            </a:pPr>
            <a:r>
              <a:rPr lang="en-GB" sz="2800" dirty="0" smtClean="0"/>
              <a:t>The s sound spelt as ‘c’ after the letters e, I, and y              e.g. cell, fancy</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Silent Letters: </a:t>
            </a:r>
            <a:r>
              <a:rPr lang="en-GB" sz="2800" dirty="0" err="1" smtClean="0"/>
              <a:t>kn</a:t>
            </a:r>
            <a:r>
              <a:rPr lang="en-GB" sz="2800" dirty="0" smtClean="0"/>
              <a:t>, </a:t>
            </a:r>
            <a:r>
              <a:rPr lang="en-GB" sz="2800" dirty="0" err="1" smtClean="0"/>
              <a:t>wr</a:t>
            </a:r>
            <a:r>
              <a:rPr lang="en-GB" sz="2800" dirty="0" smtClean="0"/>
              <a:t>, </a:t>
            </a:r>
            <a:r>
              <a:rPr lang="en-GB" sz="2800" dirty="0" err="1" smtClean="0"/>
              <a:t>gn</a:t>
            </a:r>
            <a:r>
              <a:rPr lang="en-GB" sz="2800" dirty="0" smtClean="0"/>
              <a:t>    e.g. gnome, write</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-el, -le, -</a:t>
            </a:r>
            <a:r>
              <a:rPr lang="en-GB" sz="2800" dirty="0" err="1" smtClean="0"/>
              <a:t>il</a:t>
            </a:r>
            <a:r>
              <a:rPr lang="en-GB" sz="2800" dirty="0" smtClean="0"/>
              <a:t>, -al. Many words end with –le, </a:t>
            </a:r>
            <a:r>
              <a:rPr lang="en-GB" sz="2800" dirty="0" err="1" smtClean="0"/>
              <a:t>e.g</a:t>
            </a:r>
            <a:r>
              <a:rPr lang="en-GB" sz="2800" dirty="0" smtClean="0"/>
              <a:t> little, stable. After the letters w, v, r, m, n and s it is spelt -el </a:t>
            </a:r>
            <a:r>
              <a:rPr lang="en-GB" sz="2800" dirty="0" err="1" smtClean="0"/>
              <a:t>e.g</a:t>
            </a:r>
            <a:r>
              <a:rPr lang="en-GB" sz="2800" dirty="0" smtClean="0"/>
              <a:t> travel. </a:t>
            </a:r>
          </a:p>
          <a:p>
            <a:pPr marL="285750" indent="-285750">
              <a:buFont typeface="Arial" panose="020B0604020202020204" pitchFamily="34" charset="0"/>
              <a:buChar char="•"/>
            </a:pPr>
            <a:r>
              <a:rPr lang="en-GB" sz="2800" dirty="0" smtClean="0"/>
              <a:t>Less commonly, words use –</a:t>
            </a:r>
            <a:r>
              <a:rPr lang="en-GB" sz="2800" dirty="0" err="1" smtClean="0"/>
              <a:t>il</a:t>
            </a:r>
            <a:r>
              <a:rPr lang="en-GB" sz="2800" dirty="0" smtClean="0"/>
              <a:t> or –al e.g. pupil, animal. </a:t>
            </a:r>
          </a:p>
        </p:txBody>
      </p:sp>
    </p:spTree>
    <p:extLst>
      <p:ext uri="{BB962C8B-B14F-4D97-AF65-F5344CB8AC3E}">
        <p14:creationId xmlns:p14="http://schemas.microsoft.com/office/powerpoint/2010/main" val="1652136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9836" y="302359"/>
            <a:ext cx="9793088" cy="5693866"/>
          </a:xfrm>
          <a:prstGeom prst="rect">
            <a:avLst/>
          </a:prstGeom>
          <a:noFill/>
        </p:spPr>
        <p:txBody>
          <a:bodyPr wrap="square" rtlCol="0">
            <a:spAutoFit/>
          </a:bodyPr>
          <a:lstStyle/>
          <a:p>
            <a:pPr marL="285750" indent="-285750">
              <a:buFont typeface="Arial" panose="020B0604020202020204" pitchFamily="34" charset="0"/>
              <a:buChar char="•"/>
            </a:pPr>
            <a:r>
              <a:rPr lang="en-GB" sz="2800" dirty="0"/>
              <a:t>Words ending in –</a:t>
            </a:r>
            <a:r>
              <a:rPr lang="en-GB" sz="2800" dirty="0" err="1" smtClean="0"/>
              <a:t>tion</a:t>
            </a:r>
            <a:r>
              <a:rPr lang="en-GB" sz="2800" dirty="0" smtClean="0"/>
              <a:t> </a:t>
            </a:r>
            <a:r>
              <a:rPr lang="en-GB" sz="2800" dirty="0" err="1" smtClean="0"/>
              <a:t>e.g</a:t>
            </a:r>
            <a:r>
              <a:rPr lang="en-GB" sz="2800" dirty="0" smtClean="0"/>
              <a:t> station, potion</a:t>
            </a:r>
            <a:endParaRPr lang="en-GB" sz="2800" dirty="0"/>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a:t>Words ending in –y </a:t>
            </a:r>
            <a:r>
              <a:rPr lang="en-GB" sz="2800" dirty="0" err="1"/>
              <a:t>e.g</a:t>
            </a:r>
            <a:r>
              <a:rPr lang="en-GB" sz="2800" dirty="0"/>
              <a:t> fly, shy</a:t>
            </a:r>
          </a:p>
          <a:p>
            <a:endParaRPr lang="en-GB" sz="2800" dirty="0"/>
          </a:p>
          <a:p>
            <a:pPr marL="457200" indent="-457200">
              <a:buFont typeface="Courier New" panose="02070309020205020404" pitchFamily="49" charset="0"/>
              <a:buChar char="o"/>
            </a:pPr>
            <a:r>
              <a:rPr lang="en-GB" sz="2800" dirty="0" smtClean="0"/>
              <a:t>Plurals </a:t>
            </a:r>
            <a:r>
              <a:rPr lang="en-GB" sz="2800" dirty="0"/>
              <a:t>Adding –s or –</a:t>
            </a:r>
            <a:r>
              <a:rPr lang="en-GB" sz="2800" dirty="0" err="1"/>
              <a:t>es</a:t>
            </a:r>
            <a:r>
              <a:rPr lang="en-GB" sz="2800" dirty="0"/>
              <a:t> to make a noun plural.  </a:t>
            </a:r>
          </a:p>
          <a:p>
            <a:r>
              <a:rPr lang="en-GB" sz="2800" dirty="0"/>
              <a:t>Words ending in z, x, s, </a:t>
            </a:r>
            <a:r>
              <a:rPr lang="en-GB" sz="2800" dirty="0" err="1"/>
              <a:t>ch</a:t>
            </a:r>
            <a:r>
              <a:rPr lang="en-GB" sz="2800" dirty="0"/>
              <a:t>, and </a:t>
            </a:r>
            <a:r>
              <a:rPr lang="en-GB" sz="2800" dirty="0" err="1"/>
              <a:t>sh</a:t>
            </a:r>
            <a:r>
              <a:rPr lang="en-GB" sz="2800" dirty="0"/>
              <a:t> add –</a:t>
            </a:r>
            <a:r>
              <a:rPr lang="en-GB" sz="2800" dirty="0" err="1"/>
              <a:t>es</a:t>
            </a:r>
            <a:r>
              <a:rPr lang="en-GB" sz="2800" dirty="0"/>
              <a:t> </a:t>
            </a:r>
            <a:r>
              <a:rPr lang="en-GB" sz="2800" dirty="0" smtClean="0"/>
              <a:t>                   E.g</a:t>
            </a:r>
            <a:r>
              <a:rPr lang="en-GB" sz="2800" dirty="0"/>
              <a:t>. Church</a:t>
            </a:r>
            <a:r>
              <a:rPr lang="en-GB" sz="2800" dirty="0">
                <a:sym typeface="Wingdings" panose="05000000000000000000" pitchFamily="2" charset="2"/>
              </a:rPr>
              <a:t> </a:t>
            </a:r>
            <a:r>
              <a:rPr lang="en-GB" sz="2800" dirty="0" smtClean="0">
                <a:sym typeface="Wingdings" panose="05000000000000000000" pitchFamily="2" charset="2"/>
              </a:rPr>
              <a:t>churches, box  boxes</a:t>
            </a:r>
            <a:endParaRPr lang="en-GB" sz="2800" dirty="0">
              <a:sym typeface="Wingdings" panose="05000000000000000000" pitchFamily="2" charset="2"/>
            </a:endParaRPr>
          </a:p>
          <a:p>
            <a:r>
              <a:rPr lang="en-GB" sz="2800" dirty="0" smtClean="0">
                <a:sym typeface="Wingdings" panose="05000000000000000000" pitchFamily="2" charset="2"/>
              </a:rPr>
              <a:t>All </a:t>
            </a:r>
            <a:r>
              <a:rPr lang="en-GB" sz="2800" dirty="0">
                <a:sym typeface="Wingdings" panose="05000000000000000000" pitchFamily="2" charset="2"/>
              </a:rPr>
              <a:t>other words add –s E.g.  shoe  </a:t>
            </a:r>
            <a:r>
              <a:rPr lang="en-GB" sz="2800" dirty="0" smtClean="0">
                <a:sym typeface="Wingdings" panose="05000000000000000000" pitchFamily="2" charset="2"/>
              </a:rPr>
              <a:t>shoes </a:t>
            </a:r>
          </a:p>
          <a:p>
            <a:endParaRPr lang="en-GB" sz="2800" dirty="0">
              <a:sym typeface="Wingdings" panose="05000000000000000000" pitchFamily="2" charset="2"/>
            </a:endParaRPr>
          </a:p>
          <a:p>
            <a:r>
              <a:rPr lang="en-GB" sz="2800" dirty="0" smtClean="0"/>
              <a:t>Adding </a:t>
            </a:r>
            <a:r>
              <a:rPr lang="en-GB" sz="2800" dirty="0"/>
              <a:t>–</a:t>
            </a:r>
            <a:r>
              <a:rPr lang="en-GB" sz="2800" dirty="0" err="1"/>
              <a:t>es</a:t>
            </a:r>
            <a:r>
              <a:rPr lang="en-GB" sz="2800" dirty="0"/>
              <a:t> to word ending in –y, children need to change the y to an </a:t>
            </a:r>
            <a:r>
              <a:rPr lang="en-GB" sz="2800" dirty="0" err="1"/>
              <a:t>i</a:t>
            </a:r>
            <a:r>
              <a:rPr lang="en-GB" sz="2800" dirty="0"/>
              <a:t> before adding –</a:t>
            </a:r>
            <a:r>
              <a:rPr lang="en-GB" sz="2800" dirty="0" err="1"/>
              <a:t>es</a:t>
            </a:r>
            <a:r>
              <a:rPr lang="en-GB" sz="2800" dirty="0"/>
              <a:t>. </a:t>
            </a:r>
            <a:r>
              <a:rPr lang="en-GB" sz="2800" dirty="0" smtClean="0"/>
              <a:t>                       </a:t>
            </a:r>
            <a:r>
              <a:rPr lang="en-GB" sz="2800" dirty="0" err="1" smtClean="0"/>
              <a:t>E.g</a:t>
            </a:r>
            <a:r>
              <a:rPr lang="en-GB" sz="2800" dirty="0" smtClean="0"/>
              <a:t> </a:t>
            </a:r>
            <a:r>
              <a:rPr lang="en-GB" sz="2800" dirty="0"/>
              <a:t>hurry- </a:t>
            </a:r>
            <a:r>
              <a:rPr lang="en-GB" sz="2800" dirty="0" smtClean="0"/>
              <a:t>hurries</a:t>
            </a:r>
          </a:p>
          <a:p>
            <a:endParaRPr lang="en-GB" sz="2800" dirty="0"/>
          </a:p>
        </p:txBody>
      </p:sp>
    </p:spTree>
    <p:extLst>
      <p:ext uri="{BB962C8B-B14F-4D97-AF65-F5344CB8AC3E}">
        <p14:creationId xmlns:p14="http://schemas.microsoft.com/office/powerpoint/2010/main" val="205437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Vowel Suffixes</a:t>
            </a:r>
            <a:br>
              <a:rPr lang="en-GB" dirty="0" smtClean="0"/>
            </a:br>
            <a:r>
              <a:rPr lang="en-GB" dirty="0" smtClean="0"/>
              <a:t>Adding –</a:t>
            </a:r>
            <a:r>
              <a:rPr lang="en-GB" dirty="0" err="1" smtClean="0"/>
              <a:t>ing</a:t>
            </a:r>
            <a:r>
              <a:rPr lang="en-GB" dirty="0" smtClean="0"/>
              <a:t>, -</a:t>
            </a:r>
            <a:r>
              <a:rPr lang="en-GB" dirty="0" err="1" smtClean="0"/>
              <a:t>ed</a:t>
            </a:r>
            <a:r>
              <a:rPr lang="en-GB" dirty="0" smtClean="0"/>
              <a:t>, -</a:t>
            </a:r>
            <a:r>
              <a:rPr lang="en-GB" dirty="0" err="1" smtClean="0"/>
              <a:t>er</a:t>
            </a:r>
            <a:r>
              <a:rPr lang="en-GB" dirty="0" smtClean="0"/>
              <a:t>, -</a:t>
            </a:r>
            <a:r>
              <a:rPr lang="en-GB" dirty="0" err="1" smtClean="0"/>
              <a:t>est</a:t>
            </a:r>
            <a:r>
              <a:rPr lang="en-GB" dirty="0"/>
              <a:t> </a:t>
            </a:r>
            <a:r>
              <a:rPr lang="en-GB" dirty="0" smtClean="0"/>
              <a:t>and -y</a:t>
            </a:r>
            <a:endParaRPr lang="en-GB" dirty="0"/>
          </a:p>
        </p:txBody>
      </p:sp>
      <p:sp>
        <p:nvSpPr>
          <p:cNvPr id="4" name="Content Placeholder 3"/>
          <p:cNvSpPr txBox="1">
            <a:spLocks noGrp="1"/>
          </p:cNvSpPr>
          <p:nvPr>
            <p:ph idx="1"/>
          </p:nvPr>
        </p:nvSpPr>
        <p:spPr>
          <a:xfrm>
            <a:off x="405780" y="2431517"/>
            <a:ext cx="10551825" cy="4351576"/>
          </a:xfrm>
          <a:prstGeom prst="rect">
            <a:avLst/>
          </a:prstGeom>
          <a:noFill/>
        </p:spPr>
        <p:txBody>
          <a:bodyPr wrap="square" rtlCol="0">
            <a:spAutoFit/>
          </a:bodyPr>
          <a:lstStyle/>
          <a:p>
            <a:pPr marL="285750" indent="-285750">
              <a:buFont typeface="Arial" panose="020B0604020202020204" pitchFamily="34" charset="0"/>
              <a:buChar char="•"/>
            </a:pPr>
            <a:endParaRPr lang="en-GB" dirty="0"/>
          </a:p>
          <a:p>
            <a:r>
              <a:rPr lang="en-GB" sz="3200" dirty="0" smtClean="0"/>
              <a:t>Words ending in –y </a:t>
            </a:r>
          </a:p>
          <a:p>
            <a:pPr marL="0" indent="0">
              <a:buNone/>
            </a:pPr>
            <a:r>
              <a:rPr lang="en-GB" sz="3200" dirty="0" smtClean="0"/>
              <a:t>Change the y to an </a:t>
            </a:r>
            <a:r>
              <a:rPr lang="en-GB" sz="3200" dirty="0" err="1" smtClean="0"/>
              <a:t>i</a:t>
            </a:r>
            <a:r>
              <a:rPr lang="en-GB" sz="3200" dirty="0" smtClean="0"/>
              <a:t> before adding the suffix e.g. carry</a:t>
            </a:r>
            <a:r>
              <a:rPr lang="en-GB" sz="3200" dirty="0" smtClean="0">
                <a:sym typeface="Wingdings" panose="05000000000000000000" pitchFamily="2" charset="2"/>
              </a:rPr>
              <a:t> carried</a:t>
            </a:r>
          </a:p>
          <a:p>
            <a:pPr marL="0" indent="0">
              <a:buNone/>
            </a:pPr>
            <a:r>
              <a:rPr lang="en-GB" sz="3200" dirty="0" smtClean="0">
                <a:sym typeface="Wingdings" panose="05000000000000000000" pitchFamily="2" charset="2"/>
              </a:rPr>
              <a:t>We do </a:t>
            </a:r>
            <a:r>
              <a:rPr lang="en-GB" sz="3200" b="1" dirty="0" smtClean="0">
                <a:sym typeface="Wingdings" panose="05000000000000000000" pitchFamily="2" charset="2"/>
              </a:rPr>
              <a:t>not</a:t>
            </a:r>
            <a:r>
              <a:rPr lang="en-GB" sz="3200" dirty="0" smtClean="0">
                <a:sym typeface="Wingdings" panose="05000000000000000000" pitchFamily="2" charset="2"/>
              </a:rPr>
              <a:t> change the y to an </a:t>
            </a:r>
            <a:r>
              <a:rPr lang="en-GB" sz="3200" dirty="0" err="1" smtClean="0">
                <a:sym typeface="Wingdings" panose="05000000000000000000" pitchFamily="2" charset="2"/>
              </a:rPr>
              <a:t>i</a:t>
            </a:r>
            <a:r>
              <a:rPr lang="en-GB" sz="3200" dirty="0" smtClean="0">
                <a:sym typeface="Wingdings" panose="05000000000000000000" pitchFamily="2" charset="2"/>
              </a:rPr>
              <a:t> when adding –</a:t>
            </a:r>
            <a:r>
              <a:rPr lang="en-GB" sz="3200" dirty="0" err="1" smtClean="0">
                <a:sym typeface="Wingdings" panose="05000000000000000000" pitchFamily="2" charset="2"/>
              </a:rPr>
              <a:t>ing</a:t>
            </a:r>
            <a:r>
              <a:rPr lang="en-GB" sz="3200" dirty="0" smtClean="0">
                <a:sym typeface="Wingdings" panose="05000000000000000000" pitchFamily="2" charset="2"/>
              </a:rPr>
              <a:t>. </a:t>
            </a:r>
          </a:p>
          <a:p>
            <a:pPr marL="0" indent="0">
              <a:buNone/>
            </a:pPr>
            <a:r>
              <a:rPr lang="en-GB" sz="3200" dirty="0" smtClean="0">
                <a:sym typeface="Wingdings" panose="05000000000000000000" pitchFamily="2" charset="2"/>
              </a:rPr>
              <a:t>Carry  carrying </a:t>
            </a:r>
            <a:endParaRPr lang="en-GB" sz="3200" dirty="0">
              <a:sym typeface="Wingdings" panose="05000000000000000000" pitchFamily="2" charset="2"/>
            </a:endParaRPr>
          </a:p>
          <a:p>
            <a:pPr marL="0" indent="0">
              <a:buNone/>
            </a:pPr>
            <a:endParaRPr lang="en-GB" dirty="0">
              <a:sym typeface="Wingdings" panose="05000000000000000000" pitchFamily="2" charset="2"/>
            </a:endParaRPr>
          </a:p>
          <a:p>
            <a:endParaRPr lang="en-GB" dirty="0"/>
          </a:p>
        </p:txBody>
      </p:sp>
    </p:spTree>
    <p:extLst>
      <p:ext uri="{BB962C8B-B14F-4D97-AF65-F5344CB8AC3E}">
        <p14:creationId xmlns:p14="http://schemas.microsoft.com/office/powerpoint/2010/main" val="889331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Vowel Suffixes</a:t>
            </a:r>
            <a:br>
              <a:rPr lang="en-GB" dirty="0"/>
            </a:br>
            <a:r>
              <a:rPr lang="en-GB" dirty="0"/>
              <a:t>Adding –</a:t>
            </a:r>
            <a:r>
              <a:rPr lang="en-GB" dirty="0" err="1"/>
              <a:t>ing</a:t>
            </a:r>
            <a:r>
              <a:rPr lang="en-GB" dirty="0"/>
              <a:t>, -</a:t>
            </a:r>
            <a:r>
              <a:rPr lang="en-GB" dirty="0" err="1"/>
              <a:t>ed</a:t>
            </a:r>
            <a:r>
              <a:rPr lang="en-GB" dirty="0"/>
              <a:t>, -</a:t>
            </a:r>
            <a:r>
              <a:rPr lang="en-GB" dirty="0" err="1"/>
              <a:t>er</a:t>
            </a:r>
            <a:r>
              <a:rPr lang="en-GB" dirty="0"/>
              <a:t>, -</a:t>
            </a:r>
            <a:r>
              <a:rPr lang="en-GB" dirty="0" err="1"/>
              <a:t>est</a:t>
            </a:r>
            <a:r>
              <a:rPr lang="en-GB" dirty="0"/>
              <a:t> and -y</a:t>
            </a:r>
          </a:p>
        </p:txBody>
      </p:sp>
      <p:sp>
        <p:nvSpPr>
          <p:cNvPr id="3" name="Content Placeholder 2"/>
          <p:cNvSpPr>
            <a:spLocks noGrp="1"/>
          </p:cNvSpPr>
          <p:nvPr>
            <p:ph idx="1"/>
          </p:nvPr>
        </p:nvSpPr>
        <p:spPr>
          <a:xfrm>
            <a:off x="711542" y="2276872"/>
            <a:ext cx="11647566" cy="4248472"/>
          </a:xfrm>
        </p:spPr>
        <p:txBody>
          <a:bodyPr>
            <a:normAutofit fontScale="70000" lnSpcReduction="20000"/>
          </a:bodyPr>
          <a:lstStyle/>
          <a:p>
            <a:r>
              <a:rPr lang="en-GB" sz="4100" dirty="0">
                <a:sym typeface="Wingdings" panose="05000000000000000000" pitchFamily="2" charset="2"/>
              </a:rPr>
              <a:t>Words ending in –e</a:t>
            </a:r>
          </a:p>
          <a:p>
            <a:pPr marL="0" indent="0">
              <a:buNone/>
            </a:pPr>
            <a:r>
              <a:rPr lang="en-GB" sz="4100" dirty="0">
                <a:sym typeface="Wingdings" panose="05000000000000000000" pitchFamily="2" charset="2"/>
              </a:rPr>
              <a:t>You need to ‘drop’ the e before adding your suffix </a:t>
            </a:r>
            <a:endParaRPr lang="en-GB" sz="4100" dirty="0" smtClean="0">
              <a:sym typeface="Wingdings" panose="05000000000000000000" pitchFamily="2" charset="2"/>
            </a:endParaRPr>
          </a:p>
          <a:p>
            <a:pPr marL="0" indent="0">
              <a:buNone/>
            </a:pPr>
            <a:r>
              <a:rPr lang="en-GB" sz="4100" dirty="0" err="1" smtClean="0">
                <a:sym typeface="Wingdings" panose="05000000000000000000" pitchFamily="2" charset="2"/>
              </a:rPr>
              <a:t>e.g</a:t>
            </a:r>
            <a:r>
              <a:rPr lang="en-GB" sz="4100" dirty="0" smtClean="0">
                <a:sym typeface="Wingdings" panose="05000000000000000000" pitchFamily="2" charset="2"/>
              </a:rPr>
              <a:t> </a:t>
            </a:r>
            <a:r>
              <a:rPr lang="en-GB" sz="4100" dirty="0">
                <a:sym typeface="Wingdings" panose="05000000000000000000" pitchFamily="2" charset="2"/>
              </a:rPr>
              <a:t>take  taking</a:t>
            </a:r>
          </a:p>
          <a:p>
            <a:r>
              <a:rPr lang="en-GB" sz="4100" dirty="0">
                <a:sym typeface="Wingdings" panose="05000000000000000000" pitchFamily="2" charset="2"/>
              </a:rPr>
              <a:t>One syllable words ending in a short vowel then a consonant</a:t>
            </a:r>
          </a:p>
          <a:p>
            <a:pPr marL="0" indent="0">
              <a:buNone/>
            </a:pPr>
            <a:r>
              <a:rPr lang="en-GB" sz="4100" dirty="0">
                <a:sym typeface="Wingdings" panose="05000000000000000000" pitchFamily="2" charset="2"/>
              </a:rPr>
              <a:t>You need to double to consonant then add the suffix </a:t>
            </a:r>
          </a:p>
          <a:p>
            <a:pPr marL="0" indent="0">
              <a:buNone/>
            </a:pPr>
            <a:r>
              <a:rPr lang="en-GB" sz="4100" dirty="0">
                <a:sym typeface="Wingdings" panose="05000000000000000000" pitchFamily="2" charset="2"/>
              </a:rPr>
              <a:t>e.g. pat  patting       Hum  hummed         </a:t>
            </a:r>
            <a:r>
              <a:rPr lang="en-GB" sz="4100" dirty="0" smtClean="0">
                <a:sym typeface="Wingdings" panose="05000000000000000000" pitchFamily="2" charset="2"/>
              </a:rPr>
              <a:t> push </a:t>
            </a:r>
            <a:r>
              <a:rPr lang="en-GB" sz="4100" dirty="0">
                <a:sym typeface="Wingdings" panose="05000000000000000000" pitchFamily="2" charset="2"/>
              </a:rPr>
              <a:t> pushed </a:t>
            </a:r>
            <a:endParaRPr lang="en-GB" sz="4100" dirty="0" smtClean="0">
              <a:sym typeface="Wingdings" panose="05000000000000000000" pitchFamily="2" charset="2"/>
            </a:endParaRPr>
          </a:p>
          <a:p>
            <a:r>
              <a:rPr lang="en-GB" sz="4100" dirty="0" smtClean="0">
                <a:sym typeface="Wingdings" panose="05000000000000000000" pitchFamily="2" charset="2"/>
              </a:rPr>
              <a:t>Do nothing- pinch  pinched          keep  keeper</a:t>
            </a:r>
            <a:endParaRPr lang="en-GB" sz="4100" dirty="0">
              <a:sym typeface="Wingdings" panose="05000000000000000000" pitchFamily="2" charset="2"/>
            </a:endParaRPr>
          </a:p>
          <a:p>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244" t="67255" r="26958"/>
          <a:stretch/>
        </p:blipFill>
        <p:spPr bwMode="auto">
          <a:xfrm>
            <a:off x="6022404" y="1340768"/>
            <a:ext cx="3456384" cy="1433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737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9148"/>
            <a:ext cx="11855052" cy="2971051"/>
          </a:xfrm>
        </p:spPr>
        <p:txBody>
          <a:bodyPr/>
          <a:lstStyle/>
          <a:p>
            <a:pPr algn="ctr"/>
            <a:r>
              <a:rPr lang="en-US" dirty="0" smtClean="0"/>
              <a:t/>
            </a:r>
            <a:br>
              <a:rPr lang="en-US" dirty="0" smtClean="0"/>
            </a:br>
            <a:r>
              <a:rPr lang="en-US" sz="4800" dirty="0" smtClean="0"/>
              <a:t>Grammar, Punctuation and Spelling </a:t>
            </a:r>
            <a:r>
              <a:rPr lang="en-US" sz="8000" dirty="0" smtClean="0"/>
              <a:t>GPS</a:t>
            </a:r>
            <a:r>
              <a:rPr lang="en-US" dirty="0" smtClean="0"/>
              <a:t/>
            </a:r>
            <a:br>
              <a:rPr lang="en-US" dirty="0" smtClean="0"/>
            </a:br>
            <a:r>
              <a:rPr lang="en-US" dirty="0" smtClean="0"/>
              <a:t/>
            </a:r>
            <a:br>
              <a:rPr lang="en-US" dirty="0" smtClean="0"/>
            </a:br>
            <a:endParaRPr lang="en-US" sz="4800" dirty="0"/>
          </a:p>
        </p:txBody>
      </p:sp>
      <p:sp>
        <p:nvSpPr>
          <p:cNvPr id="3" name="Subtitle 2"/>
          <p:cNvSpPr>
            <a:spLocks noGrp="1"/>
          </p:cNvSpPr>
          <p:nvPr>
            <p:ph type="subTitle" idx="1"/>
          </p:nvPr>
        </p:nvSpPr>
        <p:spPr/>
        <p:txBody>
          <a:bodyPr>
            <a:noAutofit/>
          </a:bodyPr>
          <a:lstStyle/>
          <a:p>
            <a:pPr algn="ctr"/>
            <a:r>
              <a:rPr lang="en-US" sz="6000" dirty="0" smtClean="0"/>
              <a:t>Grammar</a:t>
            </a:r>
            <a:endParaRPr lang="en-US" sz="6000" dirty="0"/>
          </a:p>
        </p:txBody>
      </p:sp>
    </p:spTree>
    <p:extLst>
      <p:ext uri="{BB962C8B-B14F-4D97-AF65-F5344CB8AC3E}">
        <p14:creationId xmlns:p14="http://schemas.microsoft.com/office/powerpoint/2010/main" val="25587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Spelling Paper</a:t>
            </a:r>
            <a:r>
              <a:rPr lang="en-GB" dirty="0"/>
              <a:t/>
            </a:r>
            <a:br>
              <a:rPr lang="en-GB" dirty="0"/>
            </a:br>
            <a:r>
              <a:rPr lang="en-GB" dirty="0" smtClean="0"/>
              <a:t/>
            </a:r>
            <a:br>
              <a:rPr lang="en-GB" dirty="0" smtClean="0"/>
            </a:br>
            <a:r>
              <a:rPr lang="en-GB" sz="2800" dirty="0" smtClean="0"/>
              <a:t>We are going to the beach on __________.</a:t>
            </a:r>
            <a:br>
              <a:rPr lang="en-GB" sz="2800" dirty="0" smtClean="0"/>
            </a:br>
            <a:r>
              <a:rPr lang="en-GB" sz="2800" dirty="0"/>
              <a:t/>
            </a:r>
            <a:br>
              <a:rPr lang="en-GB" sz="2800" dirty="0"/>
            </a:br>
            <a:r>
              <a:rPr lang="en-GB" sz="2800" dirty="0" smtClean="0"/>
              <a:t>I solved the _______ quickly. </a:t>
            </a:r>
            <a:br>
              <a:rPr lang="en-GB" sz="2800" dirty="0" smtClean="0"/>
            </a:br>
            <a:r>
              <a:rPr lang="en-GB" sz="2800" dirty="0"/>
              <a:t/>
            </a:r>
            <a:br>
              <a:rPr lang="en-GB" sz="2800" dirty="0"/>
            </a:br>
            <a:r>
              <a:rPr lang="en-GB" sz="2800" dirty="0" smtClean="0"/>
              <a:t>The man ______his shopping home. </a:t>
            </a:r>
            <a:endParaRPr lang="en-GB" sz="2800" dirty="0"/>
          </a:p>
        </p:txBody>
      </p:sp>
      <p:sp>
        <p:nvSpPr>
          <p:cNvPr id="3" name="Subtitle 2"/>
          <p:cNvSpPr>
            <a:spLocks noGrp="1"/>
          </p:cNvSpPr>
          <p:nvPr>
            <p:ph type="subTitle" idx="1"/>
          </p:nvPr>
        </p:nvSpPr>
        <p:spPr/>
        <p:txBody>
          <a:bodyPr>
            <a:noAutofit/>
          </a:bodyPr>
          <a:lstStyle/>
          <a:p>
            <a:r>
              <a:rPr lang="en-GB" sz="3200" dirty="0" smtClean="0"/>
              <a:t>Example SATs questions</a:t>
            </a:r>
            <a:endParaRPr lang="en-GB" sz="3200" dirty="0"/>
          </a:p>
        </p:txBody>
      </p:sp>
      <p:sp>
        <p:nvSpPr>
          <p:cNvPr id="4" name="TextBox 3"/>
          <p:cNvSpPr txBox="1"/>
          <p:nvPr/>
        </p:nvSpPr>
        <p:spPr>
          <a:xfrm>
            <a:off x="6382444" y="2276872"/>
            <a:ext cx="1656184" cy="369332"/>
          </a:xfrm>
          <a:prstGeom prst="rect">
            <a:avLst/>
          </a:prstGeom>
          <a:noFill/>
        </p:spPr>
        <p:txBody>
          <a:bodyPr wrap="square" rtlCol="0">
            <a:spAutoFit/>
          </a:bodyPr>
          <a:lstStyle/>
          <a:p>
            <a:r>
              <a:rPr lang="en-GB" dirty="0" smtClean="0"/>
              <a:t>Tuesday</a:t>
            </a:r>
            <a:endParaRPr lang="en-GB" dirty="0"/>
          </a:p>
        </p:txBody>
      </p:sp>
      <p:sp>
        <p:nvSpPr>
          <p:cNvPr id="5" name="TextBox 4"/>
          <p:cNvSpPr txBox="1"/>
          <p:nvPr/>
        </p:nvSpPr>
        <p:spPr>
          <a:xfrm>
            <a:off x="2998068" y="3133400"/>
            <a:ext cx="1656184" cy="369332"/>
          </a:xfrm>
          <a:prstGeom prst="rect">
            <a:avLst/>
          </a:prstGeom>
          <a:noFill/>
        </p:spPr>
        <p:txBody>
          <a:bodyPr wrap="square" rtlCol="0">
            <a:spAutoFit/>
          </a:bodyPr>
          <a:lstStyle/>
          <a:p>
            <a:r>
              <a:rPr lang="en-GB" dirty="0" smtClean="0"/>
              <a:t>puzzle</a:t>
            </a:r>
            <a:endParaRPr lang="en-GB" dirty="0"/>
          </a:p>
        </p:txBody>
      </p:sp>
      <p:sp>
        <p:nvSpPr>
          <p:cNvPr id="6" name="TextBox 5"/>
          <p:cNvSpPr txBox="1"/>
          <p:nvPr/>
        </p:nvSpPr>
        <p:spPr>
          <a:xfrm>
            <a:off x="2422004" y="3933056"/>
            <a:ext cx="1656184" cy="369332"/>
          </a:xfrm>
          <a:prstGeom prst="rect">
            <a:avLst/>
          </a:prstGeom>
          <a:noFill/>
        </p:spPr>
        <p:txBody>
          <a:bodyPr wrap="square" rtlCol="0">
            <a:spAutoFit/>
          </a:bodyPr>
          <a:lstStyle/>
          <a:p>
            <a:r>
              <a:rPr lang="en-GB" dirty="0" smtClean="0"/>
              <a:t>carried</a:t>
            </a:r>
            <a:endParaRPr lang="en-GB" dirty="0"/>
          </a:p>
        </p:txBody>
      </p:sp>
    </p:spTree>
    <p:extLst>
      <p:ext uri="{BB962C8B-B14F-4D97-AF65-F5344CB8AC3E}">
        <p14:creationId xmlns:p14="http://schemas.microsoft.com/office/powerpoint/2010/main" val="1550778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7788" y="4230295"/>
            <a:ext cx="10569247" cy="2971051"/>
          </a:xfrm>
        </p:spPr>
        <p:txBody>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GPS paper</a:t>
            </a:r>
            <a:br>
              <a:rPr lang="en-GB" dirty="0" smtClean="0"/>
            </a:br>
            <a:r>
              <a:rPr lang="en-GB" sz="2800" dirty="0" smtClean="0"/>
              <a:t>Write one word to complete the sentence below. </a:t>
            </a:r>
            <a:br>
              <a:rPr lang="en-GB" sz="2800" dirty="0" smtClean="0"/>
            </a:br>
            <a:r>
              <a:rPr lang="en-GB" sz="2800" dirty="0" smtClean="0">
                <a:solidFill>
                  <a:schemeClr val="bg1"/>
                </a:solidFill>
              </a:rPr>
              <a:t>We do PE outside ________ it’s not raining. </a:t>
            </a:r>
            <a:r>
              <a:rPr lang="en-GB" sz="2800" dirty="0" smtClean="0"/>
              <a:t/>
            </a:r>
            <a:br>
              <a:rPr lang="en-GB" sz="2800" dirty="0" smtClean="0"/>
            </a:br>
            <a:r>
              <a:rPr lang="en-GB" sz="2800" dirty="0" smtClean="0"/>
              <a:t/>
            </a:r>
            <a:br>
              <a:rPr lang="en-GB" sz="2800" dirty="0" smtClean="0"/>
            </a:br>
            <a:r>
              <a:rPr lang="en-GB" sz="2800" dirty="0" smtClean="0"/>
              <a:t>Circle in nouns in the sentence below. </a:t>
            </a:r>
            <a:br>
              <a:rPr lang="en-GB" sz="2800" dirty="0" smtClean="0"/>
            </a:br>
            <a:r>
              <a:rPr lang="en-GB" sz="2800" dirty="0" smtClean="0">
                <a:solidFill>
                  <a:schemeClr val="bg1"/>
                </a:solidFill>
              </a:rPr>
              <a:t>The dog jumped over the tall fence. </a:t>
            </a:r>
            <a:br>
              <a:rPr lang="en-GB" sz="2800" dirty="0" smtClean="0">
                <a:solidFill>
                  <a:schemeClr val="bg1"/>
                </a:solidFill>
              </a:rPr>
            </a:br>
            <a:r>
              <a:rPr lang="en-GB" sz="2800" dirty="0" smtClean="0">
                <a:solidFill>
                  <a:schemeClr val="bg1"/>
                </a:solidFill>
              </a:rPr>
              <a:t/>
            </a:r>
            <a:br>
              <a:rPr lang="en-GB" sz="2800" dirty="0" smtClean="0">
                <a:solidFill>
                  <a:schemeClr val="bg1"/>
                </a:solidFill>
              </a:rPr>
            </a:br>
            <a:r>
              <a:rPr lang="en-GB" sz="2800" dirty="0" smtClean="0">
                <a:solidFill>
                  <a:schemeClr val="tx1"/>
                </a:solidFill>
              </a:rPr>
              <a:t>Circle the verbs in the sentence below.</a:t>
            </a:r>
            <a:r>
              <a:rPr lang="en-GB" sz="2800" dirty="0" smtClean="0">
                <a:solidFill>
                  <a:schemeClr val="bg1"/>
                </a:solidFill>
              </a:rPr>
              <a:t/>
            </a:r>
            <a:br>
              <a:rPr lang="en-GB" sz="2800" dirty="0" smtClean="0">
                <a:solidFill>
                  <a:schemeClr val="bg1"/>
                </a:solidFill>
              </a:rPr>
            </a:br>
            <a:r>
              <a:rPr lang="en-GB" sz="2800" dirty="0" smtClean="0">
                <a:solidFill>
                  <a:schemeClr val="bg1"/>
                </a:solidFill>
              </a:rPr>
              <a:t>Yesterday was the schools sports day and Jo put on her running shoes.</a:t>
            </a:r>
            <a:r>
              <a:rPr lang="en-GB" dirty="0"/>
              <a:t/>
            </a:r>
            <a:br>
              <a:rPr lang="en-GB" dirty="0"/>
            </a:br>
            <a:r>
              <a:rPr lang="en-GB" dirty="0" smtClean="0"/>
              <a:t/>
            </a:r>
            <a:br>
              <a:rPr lang="en-GB" dirty="0" smtClean="0"/>
            </a:br>
            <a:r>
              <a:rPr lang="en-GB" dirty="0"/>
              <a:t/>
            </a:r>
            <a:br>
              <a:rPr lang="en-GB" dirty="0"/>
            </a:br>
            <a:endParaRPr lang="en-GB" dirty="0"/>
          </a:p>
        </p:txBody>
      </p:sp>
      <p:sp>
        <p:nvSpPr>
          <p:cNvPr id="4" name="Subtitle 2"/>
          <p:cNvSpPr>
            <a:spLocks noGrp="1"/>
          </p:cNvSpPr>
          <p:nvPr>
            <p:ph type="subTitle" idx="1"/>
          </p:nvPr>
        </p:nvSpPr>
        <p:spPr/>
        <p:txBody>
          <a:bodyPr>
            <a:noAutofit/>
          </a:bodyPr>
          <a:lstStyle/>
          <a:p>
            <a:r>
              <a:rPr lang="en-GB" sz="3200" dirty="0" smtClean="0"/>
              <a:t>Example SATs questions</a:t>
            </a:r>
            <a:endParaRPr lang="en-GB" sz="3200" dirty="0"/>
          </a:p>
        </p:txBody>
      </p:sp>
    </p:spTree>
    <p:extLst>
      <p:ext uri="{BB962C8B-B14F-4D97-AF65-F5344CB8AC3E}">
        <p14:creationId xmlns:p14="http://schemas.microsoft.com/office/powerpoint/2010/main" val="1265844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2800" dirty="0" smtClean="0"/>
              <a:t>Write an apostrophe in the correct place in the sentence below. </a:t>
            </a:r>
            <a:br>
              <a:rPr lang="en-GB" sz="2800" dirty="0" smtClean="0"/>
            </a:br>
            <a:r>
              <a:rPr lang="en-GB" sz="2800" dirty="0" smtClean="0">
                <a:solidFill>
                  <a:schemeClr val="bg1"/>
                </a:solidFill>
              </a:rPr>
              <a:t>T h o s e    a r e    S a r a h s    b o </a:t>
            </a:r>
            <a:r>
              <a:rPr lang="en-GB" sz="2800" dirty="0" err="1" smtClean="0">
                <a:solidFill>
                  <a:schemeClr val="bg1"/>
                </a:solidFill>
              </a:rPr>
              <a:t>o</a:t>
            </a:r>
            <a:r>
              <a:rPr lang="en-GB" sz="2800" dirty="0" smtClean="0">
                <a:solidFill>
                  <a:schemeClr val="bg1"/>
                </a:solidFill>
              </a:rPr>
              <a:t> k s. </a:t>
            </a:r>
            <a:br>
              <a:rPr lang="en-GB" sz="2800" dirty="0" smtClean="0">
                <a:solidFill>
                  <a:schemeClr val="bg1"/>
                </a:solidFill>
              </a:rPr>
            </a:br>
            <a:r>
              <a:rPr lang="en-GB" sz="2800" dirty="0">
                <a:solidFill>
                  <a:schemeClr val="bg1"/>
                </a:solidFill>
              </a:rPr>
              <a:t/>
            </a:r>
            <a:br>
              <a:rPr lang="en-GB" sz="2800" dirty="0">
                <a:solidFill>
                  <a:schemeClr val="bg1"/>
                </a:solidFill>
              </a:rPr>
            </a:br>
            <a:r>
              <a:rPr lang="en-GB" sz="2800" dirty="0" smtClean="0">
                <a:solidFill>
                  <a:schemeClr val="tx1"/>
                </a:solidFill>
              </a:rPr>
              <a:t>Write one word to complete what each child is saying. </a:t>
            </a:r>
            <a:r>
              <a:rPr lang="en-GB" sz="2800" dirty="0" smtClean="0">
                <a:solidFill>
                  <a:schemeClr val="bg1"/>
                </a:solidFill>
              </a:rPr>
              <a:t/>
            </a:r>
            <a:br>
              <a:rPr lang="en-GB" sz="2800" dirty="0" smtClean="0">
                <a:solidFill>
                  <a:schemeClr val="bg1"/>
                </a:solidFill>
              </a:rPr>
            </a:br>
            <a:r>
              <a:rPr lang="en-GB" sz="2800" dirty="0" smtClean="0">
                <a:solidFill>
                  <a:schemeClr val="bg1"/>
                </a:solidFill>
              </a:rPr>
              <a:t>‘I am __________ a picture’</a:t>
            </a:r>
            <a:br>
              <a:rPr lang="en-GB" sz="2800" dirty="0" smtClean="0">
                <a:solidFill>
                  <a:schemeClr val="bg1"/>
                </a:solidFill>
              </a:rPr>
            </a:br>
            <a:r>
              <a:rPr lang="en-GB" sz="2800" dirty="0">
                <a:solidFill>
                  <a:schemeClr val="bg1"/>
                </a:solidFill>
              </a:rPr>
              <a:t/>
            </a:r>
            <a:br>
              <a:rPr lang="en-GB" sz="2800" dirty="0">
                <a:solidFill>
                  <a:schemeClr val="bg1"/>
                </a:solidFill>
              </a:rPr>
            </a:br>
            <a:r>
              <a:rPr lang="en-GB" sz="2800" dirty="0" smtClean="0">
                <a:solidFill>
                  <a:schemeClr val="bg1"/>
                </a:solidFill>
              </a:rPr>
              <a:t>‘Yesterday I __________ a picture.’</a:t>
            </a:r>
            <a:endParaRPr lang="en-GB" sz="2800" dirty="0">
              <a:solidFill>
                <a:schemeClr val="bg1"/>
              </a:solidFill>
            </a:endParaRPr>
          </a:p>
        </p:txBody>
      </p:sp>
      <p:sp>
        <p:nvSpPr>
          <p:cNvPr id="4" name="Subtitle 2"/>
          <p:cNvSpPr>
            <a:spLocks noGrp="1"/>
          </p:cNvSpPr>
          <p:nvPr>
            <p:ph type="subTitle" idx="1"/>
          </p:nvPr>
        </p:nvSpPr>
        <p:spPr/>
        <p:txBody>
          <a:bodyPr>
            <a:noAutofit/>
          </a:bodyPr>
          <a:lstStyle/>
          <a:p>
            <a:r>
              <a:rPr lang="en-GB" sz="3200" dirty="0" smtClean="0"/>
              <a:t>Example SATs questions</a:t>
            </a:r>
            <a:endParaRPr lang="en-GB" sz="3200" dirty="0"/>
          </a:p>
        </p:txBody>
      </p:sp>
      <p:pic>
        <p:nvPicPr>
          <p:cNvPr id="1028" name="Picture 4" descr="Image result for pencil no backgrou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02524" y="3233890"/>
            <a:ext cx="1186309" cy="1186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386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5780" y="620688"/>
            <a:ext cx="10569247" cy="2859959"/>
          </a:xfrm>
        </p:spPr>
        <p:txBody>
          <a:bodyPr/>
          <a:lstStyle/>
          <a:p>
            <a:r>
              <a:rPr lang="en-GB" sz="2800" dirty="0"/>
              <a:t>A</a:t>
            </a:r>
            <a:r>
              <a:rPr lang="en-GB" sz="2800" dirty="0" smtClean="0"/>
              <a:t>dd a ‘s’ or ‘</a:t>
            </a:r>
            <a:r>
              <a:rPr lang="en-GB" sz="2800" dirty="0" err="1" smtClean="0"/>
              <a:t>es</a:t>
            </a:r>
            <a:r>
              <a:rPr lang="en-GB" sz="2800" dirty="0" smtClean="0"/>
              <a:t>’ to these nouns to make them </a:t>
            </a:r>
            <a:r>
              <a:rPr lang="en-GB" sz="2800" dirty="0" err="1" smtClean="0"/>
              <a:t>pluaral</a:t>
            </a:r>
            <a:r>
              <a:rPr lang="en-GB" sz="2800" dirty="0" smtClean="0"/>
              <a:t>.</a:t>
            </a:r>
            <a:br>
              <a:rPr lang="en-GB" sz="2800" dirty="0" smtClean="0"/>
            </a:br>
            <a:r>
              <a:rPr lang="en-GB" sz="2800" dirty="0" smtClean="0">
                <a:solidFill>
                  <a:schemeClr val="bg1"/>
                </a:solidFill>
              </a:rPr>
              <a:t>Church____, shoe_____, box_____</a:t>
            </a:r>
            <a:br>
              <a:rPr lang="en-GB" sz="2800" dirty="0" smtClean="0">
                <a:solidFill>
                  <a:schemeClr val="bg1"/>
                </a:solidFill>
              </a:rPr>
            </a:br>
            <a:r>
              <a:rPr lang="en-GB" sz="2800" dirty="0">
                <a:solidFill>
                  <a:schemeClr val="bg1"/>
                </a:solidFill>
              </a:rPr>
              <a:t/>
            </a:r>
            <a:br>
              <a:rPr lang="en-GB" sz="2800" dirty="0">
                <a:solidFill>
                  <a:schemeClr val="bg1"/>
                </a:solidFill>
              </a:rPr>
            </a:br>
            <a:r>
              <a:rPr lang="en-GB" sz="2800" dirty="0" smtClean="0">
                <a:solidFill>
                  <a:schemeClr val="tx1"/>
                </a:solidFill>
              </a:rPr>
              <a:t>Tick where the comma should go in this sentence.</a:t>
            </a:r>
            <a:br>
              <a:rPr lang="en-GB" sz="2800" dirty="0" smtClean="0">
                <a:solidFill>
                  <a:schemeClr val="tx1"/>
                </a:solidFill>
              </a:rPr>
            </a:br>
            <a:r>
              <a:rPr lang="en-GB" sz="2800" dirty="0" smtClean="0">
                <a:solidFill>
                  <a:schemeClr val="bg1"/>
                </a:solidFill>
              </a:rPr>
              <a:t>The boy packed his hat sunglasses and </a:t>
            </a:r>
            <a:r>
              <a:rPr lang="en-GB" sz="2800" dirty="0" err="1" smtClean="0">
                <a:solidFill>
                  <a:schemeClr val="bg1"/>
                </a:solidFill>
              </a:rPr>
              <a:t>suncream</a:t>
            </a:r>
            <a:r>
              <a:rPr lang="en-GB" sz="2800" dirty="0" smtClean="0">
                <a:solidFill>
                  <a:schemeClr val="bg1"/>
                </a:solidFill>
              </a:rPr>
              <a:t>.</a:t>
            </a:r>
            <a:br>
              <a:rPr lang="en-GB" sz="2800" dirty="0" smtClean="0">
                <a:solidFill>
                  <a:schemeClr val="bg1"/>
                </a:solidFill>
              </a:rPr>
            </a:br>
            <a:r>
              <a:rPr lang="en-GB" sz="2800" dirty="0" smtClean="0">
                <a:solidFill>
                  <a:schemeClr val="bg1"/>
                </a:solidFill>
              </a:rPr>
              <a:t> </a:t>
            </a:r>
            <a:endParaRPr lang="en-GB" sz="2800" dirty="0">
              <a:solidFill>
                <a:schemeClr val="bg1"/>
              </a:solidFill>
            </a:endParaRPr>
          </a:p>
        </p:txBody>
      </p:sp>
      <p:sp>
        <p:nvSpPr>
          <p:cNvPr id="4" name="Subtitle 2"/>
          <p:cNvSpPr>
            <a:spLocks noGrp="1"/>
          </p:cNvSpPr>
          <p:nvPr>
            <p:ph type="subTitle" idx="1"/>
          </p:nvPr>
        </p:nvSpPr>
        <p:spPr/>
        <p:txBody>
          <a:bodyPr>
            <a:noAutofit/>
          </a:bodyPr>
          <a:lstStyle/>
          <a:p>
            <a:r>
              <a:rPr lang="en-GB" sz="3200" dirty="0" smtClean="0"/>
              <a:t>Example SATs questions</a:t>
            </a:r>
            <a:endParaRPr lang="en-GB" sz="3200" dirty="0"/>
          </a:p>
        </p:txBody>
      </p:sp>
      <p:cxnSp>
        <p:nvCxnSpPr>
          <p:cNvPr id="8" name="Straight Arrow Connector 7"/>
          <p:cNvCxnSpPr/>
          <p:nvPr/>
        </p:nvCxnSpPr>
        <p:spPr>
          <a:xfrm flipV="1">
            <a:off x="1845940" y="2996952"/>
            <a:ext cx="0" cy="4836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V="1">
            <a:off x="3934172" y="2939558"/>
            <a:ext cx="0" cy="4836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V="1">
            <a:off x="6526460" y="2907504"/>
            <a:ext cx="0" cy="4836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flipV="1">
            <a:off x="4582244" y="2907504"/>
            <a:ext cx="0" cy="4836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Rectangle 12"/>
          <p:cNvSpPr/>
          <p:nvPr/>
        </p:nvSpPr>
        <p:spPr>
          <a:xfrm>
            <a:off x="1586468" y="3523237"/>
            <a:ext cx="576064" cy="524417"/>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3559102" y="3526713"/>
            <a:ext cx="576064" cy="524417"/>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4294212" y="3523238"/>
            <a:ext cx="576064" cy="524417"/>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6238428" y="3523238"/>
            <a:ext cx="576064" cy="524417"/>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054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you help at home?</a:t>
            </a:r>
            <a:endParaRPr lang="en-GB" dirty="0"/>
          </a:p>
        </p:txBody>
      </p:sp>
      <p:sp>
        <p:nvSpPr>
          <p:cNvPr id="3" name="Content Placeholder 2"/>
          <p:cNvSpPr>
            <a:spLocks noGrp="1"/>
          </p:cNvSpPr>
          <p:nvPr>
            <p:ph idx="1"/>
          </p:nvPr>
        </p:nvSpPr>
        <p:spPr>
          <a:xfrm>
            <a:off x="823823" y="2564904"/>
            <a:ext cx="10551825" cy="3636511"/>
          </a:xfrm>
        </p:spPr>
        <p:txBody>
          <a:bodyPr>
            <a:normAutofit fontScale="92500" lnSpcReduction="10000"/>
          </a:bodyPr>
          <a:lstStyle/>
          <a:p>
            <a:r>
              <a:rPr lang="en-GB" sz="2800" dirty="0" smtClean="0"/>
              <a:t>Hangman</a:t>
            </a:r>
          </a:p>
          <a:p>
            <a:r>
              <a:rPr lang="en-GB" sz="2800" dirty="0" smtClean="0"/>
              <a:t>Scrabble</a:t>
            </a:r>
          </a:p>
          <a:p>
            <a:r>
              <a:rPr lang="en-GB" sz="2800" dirty="0" smtClean="0"/>
              <a:t>Noun Hunt</a:t>
            </a:r>
          </a:p>
          <a:p>
            <a:r>
              <a:rPr lang="en-GB" sz="2800" dirty="0" smtClean="0"/>
              <a:t>Spot the …….noun/adjective/verb/ adverb</a:t>
            </a:r>
          </a:p>
          <a:p>
            <a:r>
              <a:rPr lang="en-GB" sz="2800" dirty="0" smtClean="0"/>
              <a:t>Page, line, word</a:t>
            </a:r>
          </a:p>
          <a:p>
            <a:r>
              <a:rPr lang="en-GB" sz="2800" dirty="0" smtClean="0"/>
              <a:t>Silly sentences</a:t>
            </a:r>
          </a:p>
          <a:p>
            <a:r>
              <a:rPr lang="en-GB" sz="2800" dirty="0" smtClean="0"/>
              <a:t>Sentence Dr</a:t>
            </a:r>
          </a:p>
          <a:p>
            <a:endParaRPr lang="en-GB"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2484" y="4437112"/>
            <a:ext cx="4867275"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516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0116" y="1196752"/>
            <a:ext cx="3761877" cy="1468800"/>
          </a:xfrm>
        </p:spPr>
        <p:txBody>
          <a:bodyPr/>
          <a:lstStyle/>
          <a:p>
            <a:r>
              <a:rPr lang="en-GB" dirty="0" smtClean="0"/>
              <a:t>Questions</a:t>
            </a:r>
            <a:endParaRPr lang="en-GB" dirty="0"/>
          </a:p>
        </p:txBody>
      </p:sp>
      <p:sp>
        <p:nvSpPr>
          <p:cNvPr id="3" name="Text Placeholder 2"/>
          <p:cNvSpPr>
            <a:spLocks noGrp="1"/>
          </p:cNvSpPr>
          <p:nvPr>
            <p:ph type="body" idx="1"/>
          </p:nvPr>
        </p:nvSpPr>
        <p:spPr/>
        <p:txBody>
          <a:bodyPr/>
          <a:lstStyle/>
          <a:p>
            <a:r>
              <a:rPr lang="en-GB" dirty="0" smtClean="0"/>
              <a:t>Thank you for coming, please fill in your evaluation form. </a:t>
            </a:r>
            <a:endParaRPr lang="en-GB" dirty="0"/>
          </a:p>
        </p:txBody>
      </p:sp>
      <p:pic>
        <p:nvPicPr>
          <p:cNvPr id="2050" name="Picture 2" descr="Related image"/>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5000" b="97083" l="10000" r="94444"/>
                    </a14:imgEffect>
                  </a14:imgLayer>
                </a14:imgProps>
              </a:ext>
              <a:ext uri="{28A0092B-C50C-407E-A947-70E740481C1C}">
                <a14:useLocalDpi xmlns:a14="http://schemas.microsoft.com/office/drawing/2010/main" val="0"/>
              </a:ext>
            </a:extLst>
          </a:blip>
          <a:srcRect/>
          <a:stretch>
            <a:fillRect/>
          </a:stretch>
        </p:blipFill>
        <p:spPr bwMode="auto">
          <a:xfrm>
            <a:off x="6814492" y="404664"/>
            <a:ext cx="3983583" cy="3983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181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Word Classes</a:t>
            </a:r>
            <a:endParaRPr lang="en-GB" dirty="0"/>
          </a:p>
        </p:txBody>
      </p:sp>
      <p:sp>
        <p:nvSpPr>
          <p:cNvPr id="14" name="Content Placeholder 13"/>
          <p:cNvSpPr>
            <a:spLocks noGrp="1"/>
          </p:cNvSpPr>
          <p:nvPr>
            <p:ph idx="1"/>
          </p:nvPr>
        </p:nvSpPr>
        <p:spPr>
          <a:xfrm>
            <a:off x="261764" y="2564904"/>
            <a:ext cx="11593288" cy="3636511"/>
          </a:xfrm>
        </p:spPr>
        <p:txBody>
          <a:bodyPr>
            <a:noAutofit/>
          </a:bodyPr>
          <a:lstStyle/>
          <a:p>
            <a:r>
              <a:rPr lang="en-US" sz="3000" b="1" dirty="0" smtClean="0"/>
              <a:t>Nouns</a:t>
            </a:r>
            <a:r>
              <a:rPr lang="en-US" sz="3000" dirty="0" smtClean="0"/>
              <a:t>: A naming word used to name a person, place or thing. </a:t>
            </a:r>
            <a:endParaRPr lang="en-US" sz="3000" dirty="0"/>
          </a:p>
          <a:p>
            <a:pPr marL="0" indent="0">
              <a:buNone/>
            </a:pPr>
            <a:r>
              <a:rPr lang="en-US" sz="3000" dirty="0" smtClean="0"/>
              <a:t>Proper Nouns: Name of people and places e.g. Freddie, Buckingham Palace. (These all begin with a capital letter.)</a:t>
            </a:r>
          </a:p>
          <a:p>
            <a:pPr marL="0" indent="0">
              <a:buNone/>
            </a:pPr>
            <a:r>
              <a:rPr lang="en-US" sz="3000" dirty="0" smtClean="0"/>
              <a:t>Common Nouns: Things e.g. bear, table</a:t>
            </a:r>
          </a:p>
          <a:p>
            <a:pPr marL="0" indent="0">
              <a:buNone/>
            </a:pPr>
            <a:endParaRPr lang="en-US" sz="3000" dirty="0"/>
          </a:p>
          <a:p>
            <a:r>
              <a:rPr lang="en-US" sz="3000" b="1" dirty="0" smtClean="0"/>
              <a:t>Adjectives</a:t>
            </a:r>
            <a:r>
              <a:rPr lang="en-US" sz="3000" dirty="0" smtClean="0"/>
              <a:t>: A word that describes a noun. </a:t>
            </a:r>
          </a:p>
          <a:p>
            <a:pPr marL="0" indent="0">
              <a:buNone/>
            </a:pPr>
            <a:r>
              <a:rPr lang="en-US" sz="3000" dirty="0" err="1" smtClean="0"/>
              <a:t>E.g</a:t>
            </a:r>
            <a:r>
              <a:rPr lang="en-US" sz="3000" dirty="0" smtClean="0"/>
              <a:t> messy, funny, small</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4" end="4"/>
                                            </p:txEl>
                                          </p:spTgt>
                                        </p:tgtEl>
                                        <p:attrNameLst>
                                          <p:attrName>style.visibility</p:attrName>
                                        </p:attrNameLst>
                                      </p:cBhvr>
                                      <p:to>
                                        <p:strVal val="visible"/>
                                      </p:to>
                                    </p:set>
                                    <p:anim calcmode="lin" valueType="num">
                                      <p:cBhvr additive="base">
                                        <p:cTn id="25"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5" end="5"/>
                                            </p:txEl>
                                          </p:spTgt>
                                        </p:tgtEl>
                                        <p:attrNameLst>
                                          <p:attrName>style.visibility</p:attrName>
                                        </p:attrNameLst>
                                      </p:cBhvr>
                                      <p:to>
                                        <p:strVal val="visible"/>
                                      </p:to>
                                    </p:set>
                                    <p:anim calcmode="lin" valueType="num">
                                      <p:cBhvr additive="base">
                                        <p:cTn id="31"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874" y="404664"/>
            <a:ext cx="10569245" cy="970450"/>
          </a:xfrm>
        </p:spPr>
        <p:txBody>
          <a:bodyPr/>
          <a:lstStyle/>
          <a:p>
            <a:r>
              <a:rPr lang="en-GB" dirty="0" smtClean="0"/>
              <a:t>Word Classes</a:t>
            </a:r>
            <a:endParaRPr lang="en-GB" dirty="0"/>
          </a:p>
        </p:txBody>
      </p:sp>
      <p:sp>
        <p:nvSpPr>
          <p:cNvPr id="3" name="Content Placeholder 2"/>
          <p:cNvSpPr>
            <a:spLocks noGrp="1"/>
          </p:cNvSpPr>
          <p:nvPr>
            <p:ph idx="1"/>
          </p:nvPr>
        </p:nvSpPr>
        <p:spPr>
          <a:xfrm>
            <a:off x="477788" y="2276872"/>
            <a:ext cx="11593288" cy="4464496"/>
          </a:xfrm>
        </p:spPr>
        <p:txBody>
          <a:bodyPr>
            <a:normAutofit fontScale="77500" lnSpcReduction="20000"/>
          </a:bodyPr>
          <a:lstStyle/>
          <a:p>
            <a:r>
              <a:rPr lang="en-US" sz="4100" b="1" dirty="0"/>
              <a:t>Verbs: </a:t>
            </a:r>
            <a:r>
              <a:rPr lang="en-US" sz="4100" dirty="0"/>
              <a:t>An action </a:t>
            </a:r>
            <a:r>
              <a:rPr lang="en-US" sz="4100" dirty="0" smtClean="0"/>
              <a:t>word used to </a:t>
            </a:r>
            <a:r>
              <a:rPr lang="en-US" sz="4100" dirty="0"/>
              <a:t>describe what someone is doing. </a:t>
            </a:r>
            <a:r>
              <a:rPr lang="en-US" sz="4100" dirty="0" smtClean="0"/>
              <a:t>E.g. shouting</a:t>
            </a:r>
            <a:r>
              <a:rPr lang="en-US" sz="4100" dirty="0"/>
              <a:t>, learning, jumping</a:t>
            </a:r>
            <a:r>
              <a:rPr lang="en-US" sz="4100" dirty="0" smtClean="0"/>
              <a:t>.</a:t>
            </a:r>
          </a:p>
          <a:p>
            <a:pPr marL="0" indent="0">
              <a:buNone/>
            </a:pPr>
            <a:r>
              <a:rPr lang="en-US" sz="4100" i="1" dirty="0" smtClean="0"/>
              <a:t>‘To be’ </a:t>
            </a:r>
            <a:r>
              <a:rPr lang="en-US" sz="4100" dirty="0" smtClean="0"/>
              <a:t>The verb ‘to be’ is one on the most commonly used verbs in the English language: is, am , are, was, were</a:t>
            </a:r>
          </a:p>
          <a:p>
            <a:pPr marL="0" indent="0">
              <a:buNone/>
            </a:pPr>
            <a:r>
              <a:rPr lang="en-US" sz="4100" dirty="0" smtClean="0"/>
              <a:t>What a wonderful day it </a:t>
            </a:r>
            <a:r>
              <a:rPr lang="en-US" sz="4100" b="1" i="1" dirty="0" smtClean="0"/>
              <a:t>is</a:t>
            </a:r>
            <a:r>
              <a:rPr lang="en-US" sz="4100" dirty="0" smtClean="0"/>
              <a:t>! The girls </a:t>
            </a:r>
            <a:r>
              <a:rPr lang="en-US" sz="4100" b="1" dirty="0" smtClean="0"/>
              <a:t>are</a:t>
            </a:r>
            <a:r>
              <a:rPr lang="en-US" sz="4100" dirty="0" smtClean="0"/>
              <a:t> best friends. </a:t>
            </a:r>
          </a:p>
          <a:p>
            <a:pPr marL="0" indent="0">
              <a:buNone/>
            </a:pPr>
            <a:endParaRPr lang="en-US" sz="4100" dirty="0"/>
          </a:p>
          <a:p>
            <a:r>
              <a:rPr lang="en-US" sz="4100" b="1" dirty="0"/>
              <a:t>Adverbs</a:t>
            </a:r>
            <a:r>
              <a:rPr lang="en-US" sz="4100" dirty="0"/>
              <a:t>: Tells you where, why or how something is done. </a:t>
            </a:r>
            <a:r>
              <a:rPr lang="en-US" sz="4100" dirty="0" smtClean="0"/>
              <a:t>E.g. yesterday</a:t>
            </a:r>
            <a:r>
              <a:rPr lang="en-US" sz="4100" dirty="0"/>
              <a:t>, </a:t>
            </a:r>
            <a:r>
              <a:rPr lang="en-US" sz="4100" dirty="0" smtClean="0"/>
              <a:t>quickly, proudly</a:t>
            </a:r>
            <a:endParaRPr lang="en-US" sz="4100" dirty="0"/>
          </a:p>
          <a:p>
            <a:endParaRPr lang="en-GB" dirty="0"/>
          </a:p>
        </p:txBody>
      </p:sp>
    </p:spTree>
    <p:extLst>
      <p:ext uri="{BB962C8B-B14F-4D97-AF65-F5344CB8AC3E}">
        <p14:creationId xmlns:p14="http://schemas.microsoft.com/office/powerpoint/2010/main" val="1972269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Sentences</a:t>
            </a:r>
            <a:endParaRPr lang="en-US" dirty="0"/>
          </a:p>
        </p:txBody>
      </p:sp>
      <p:sp>
        <p:nvSpPr>
          <p:cNvPr id="3" name="Content Placeholder 2"/>
          <p:cNvSpPr>
            <a:spLocks noGrp="1"/>
          </p:cNvSpPr>
          <p:nvPr>
            <p:ph idx="1"/>
          </p:nvPr>
        </p:nvSpPr>
        <p:spPr>
          <a:xfrm>
            <a:off x="818499" y="2222287"/>
            <a:ext cx="10551825" cy="4231049"/>
          </a:xfrm>
        </p:spPr>
        <p:txBody>
          <a:bodyPr>
            <a:noAutofit/>
          </a:bodyPr>
          <a:lstStyle/>
          <a:p>
            <a:r>
              <a:rPr lang="en-GB" sz="3200" b="1" dirty="0" smtClean="0"/>
              <a:t>Statement</a:t>
            </a:r>
            <a:r>
              <a:rPr lang="en-GB" sz="3200" dirty="0" smtClean="0"/>
              <a:t>: A sentence giving you information. </a:t>
            </a:r>
          </a:p>
          <a:p>
            <a:pPr marL="0" indent="0">
              <a:buNone/>
            </a:pPr>
            <a:r>
              <a:rPr lang="en-GB" sz="3200" dirty="0" smtClean="0"/>
              <a:t>E.g. The little boy went to the shops. </a:t>
            </a:r>
          </a:p>
          <a:p>
            <a:pPr marL="0" indent="0">
              <a:buNone/>
            </a:pPr>
            <a:endParaRPr lang="en-GB" sz="3200" dirty="0" smtClean="0"/>
          </a:p>
          <a:p>
            <a:r>
              <a:rPr lang="en-GB" sz="3200" b="1" dirty="0" smtClean="0"/>
              <a:t>Question</a:t>
            </a:r>
            <a:r>
              <a:rPr lang="en-GB" sz="3200" dirty="0" smtClean="0"/>
              <a:t>: A sentence used to find out information. </a:t>
            </a:r>
          </a:p>
          <a:p>
            <a:pPr marL="0" indent="0">
              <a:buNone/>
            </a:pPr>
            <a:r>
              <a:rPr lang="en-GB" sz="3200" dirty="0" err="1" smtClean="0"/>
              <a:t>E.g</a:t>
            </a:r>
            <a:r>
              <a:rPr lang="en-GB" sz="3200" dirty="0" smtClean="0"/>
              <a:t> Where are you going later?</a:t>
            </a:r>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7828" y="2242207"/>
            <a:ext cx="10551825" cy="4464496"/>
          </a:xfrm>
        </p:spPr>
        <p:txBody>
          <a:bodyPr>
            <a:normAutofit fontScale="70000" lnSpcReduction="20000"/>
          </a:bodyPr>
          <a:lstStyle/>
          <a:p>
            <a:r>
              <a:rPr lang="en-GB" sz="4000" b="1" dirty="0"/>
              <a:t>Command</a:t>
            </a:r>
            <a:r>
              <a:rPr lang="en-GB" sz="4000" dirty="0"/>
              <a:t>: A sentence that gives an instruction or tells you to do something, they usually begin with an imperative verb (bossy word) </a:t>
            </a:r>
            <a:r>
              <a:rPr lang="en-GB" sz="4000" dirty="0" smtClean="0"/>
              <a:t>                                              </a:t>
            </a:r>
            <a:r>
              <a:rPr lang="en-GB" sz="4000" dirty="0" err="1" smtClean="0"/>
              <a:t>E.g</a:t>
            </a:r>
            <a:r>
              <a:rPr lang="en-GB" sz="4000" dirty="0" smtClean="0"/>
              <a:t> </a:t>
            </a:r>
            <a:r>
              <a:rPr lang="en-GB" sz="4000" dirty="0"/>
              <a:t>Go and brush your teeth</a:t>
            </a:r>
            <a:r>
              <a:rPr lang="en-GB" sz="4000" dirty="0" smtClean="0"/>
              <a:t>!</a:t>
            </a:r>
          </a:p>
          <a:p>
            <a:endParaRPr lang="en-GB" sz="4000" dirty="0"/>
          </a:p>
          <a:p>
            <a:r>
              <a:rPr lang="en-GB" sz="4000" b="1" dirty="0"/>
              <a:t>Exclamation</a:t>
            </a:r>
            <a:r>
              <a:rPr lang="en-GB" sz="4000" dirty="0"/>
              <a:t>: A sentence to show surprise or a strong emotion. It must begin with ‘What’ or ‘How’, include a subject, a verb and end with a !. </a:t>
            </a:r>
            <a:endParaRPr lang="en-GB" sz="4000" dirty="0" smtClean="0"/>
          </a:p>
          <a:p>
            <a:pPr marL="0" indent="0">
              <a:buNone/>
            </a:pPr>
            <a:r>
              <a:rPr lang="en-GB" sz="4000" dirty="0" smtClean="0"/>
              <a:t>E.g</a:t>
            </a:r>
            <a:r>
              <a:rPr lang="en-GB" sz="4000" dirty="0"/>
              <a:t>. What a wonderful parent you are! </a:t>
            </a:r>
            <a:endParaRPr lang="en-GB" sz="4000" dirty="0" smtClean="0"/>
          </a:p>
          <a:p>
            <a:pPr marL="0" indent="0">
              <a:buNone/>
            </a:pPr>
            <a:r>
              <a:rPr lang="en-GB" sz="4000" dirty="0" smtClean="0"/>
              <a:t>        How terrible the snow was!</a:t>
            </a:r>
            <a:endParaRPr lang="en-GB" sz="4000" dirty="0"/>
          </a:p>
          <a:p>
            <a:endParaRPr lang="en-GB" dirty="0"/>
          </a:p>
        </p:txBody>
      </p:sp>
      <p:sp>
        <p:nvSpPr>
          <p:cNvPr id="4" name="AutoShape 2" descr="Image result for crow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Image result for crow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84289" y="4941168"/>
            <a:ext cx="1826567" cy="1765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2459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Sentences, words and phrases</a:t>
            </a:r>
            <a:endParaRPr lang="en-US" dirty="0"/>
          </a:p>
        </p:txBody>
      </p:sp>
      <p:sp>
        <p:nvSpPr>
          <p:cNvPr id="5" name="Content Placeholder 4"/>
          <p:cNvSpPr>
            <a:spLocks noGrp="1"/>
          </p:cNvSpPr>
          <p:nvPr>
            <p:ph sz="half" idx="1"/>
          </p:nvPr>
        </p:nvSpPr>
        <p:spPr>
          <a:xfrm>
            <a:off x="818499" y="2222288"/>
            <a:ext cx="9740409" cy="4447072"/>
          </a:xfrm>
        </p:spPr>
        <p:txBody>
          <a:bodyPr>
            <a:noAutofit/>
          </a:bodyPr>
          <a:lstStyle/>
          <a:p>
            <a:r>
              <a:rPr lang="en-US" sz="2800" dirty="0" smtClean="0"/>
              <a:t>Sentence: A group of words which must begin with a capital letter and end with some form of punctuation. A sentence must include a verb and a subject. </a:t>
            </a:r>
          </a:p>
          <a:p>
            <a:r>
              <a:rPr lang="en-US" sz="2800" dirty="0" smtClean="0"/>
              <a:t>Expanded Noun Phrase: A phrase which tells you more about a noun. Usually by adding one or more adjectives to the noun. </a:t>
            </a:r>
            <a:r>
              <a:rPr lang="en-US" sz="2800" dirty="0" err="1" smtClean="0"/>
              <a:t>E.g</a:t>
            </a:r>
            <a:r>
              <a:rPr lang="en-US" sz="2800" dirty="0" smtClean="0"/>
              <a:t> The fluffy, brown dog. </a:t>
            </a:r>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Conjunctions</a:t>
            </a:r>
            <a:endParaRPr lang="en-GB" dirty="0"/>
          </a:p>
        </p:txBody>
      </p:sp>
      <p:sp>
        <p:nvSpPr>
          <p:cNvPr id="4" name="Content Placeholder 3"/>
          <p:cNvSpPr>
            <a:spLocks noGrp="1"/>
          </p:cNvSpPr>
          <p:nvPr>
            <p:ph sz="half" idx="2"/>
          </p:nvPr>
        </p:nvSpPr>
        <p:spPr>
          <a:xfrm>
            <a:off x="117748" y="2636912"/>
            <a:ext cx="11737304" cy="4320480"/>
          </a:xfrm>
        </p:spPr>
        <p:txBody>
          <a:bodyPr>
            <a:noAutofit/>
          </a:bodyPr>
          <a:lstStyle/>
          <a:p>
            <a:pPr marL="0" indent="0">
              <a:buNone/>
            </a:pPr>
            <a:r>
              <a:rPr lang="en-GB" sz="2400" dirty="0" smtClean="0"/>
              <a:t>Conjunctions are joining words that join different parts of sentences.</a:t>
            </a:r>
          </a:p>
          <a:p>
            <a:r>
              <a:rPr lang="en-US" sz="2400" b="1" dirty="0"/>
              <a:t>Subordinating conjunctions</a:t>
            </a:r>
            <a:r>
              <a:rPr lang="en-US" sz="2400" dirty="0" smtClean="0"/>
              <a:t>: introduces a subordinate clause -a part of a sentence that does not make sense on its own. </a:t>
            </a:r>
          </a:p>
          <a:p>
            <a:pPr marL="0" indent="0" algn="ctr">
              <a:buNone/>
            </a:pPr>
            <a:r>
              <a:rPr lang="en-US" sz="3200" dirty="0" smtClean="0"/>
              <a:t>when, if, that, because</a:t>
            </a:r>
          </a:p>
          <a:p>
            <a:pPr marL="0" indent="0">
              <a:buNone/>
            </a:pPr>
            <a:r>
              <a:rPr lang="en-US" sz="2400" dirty="0" err="1"/>
              <a:t>E.g</a:t>
            </a:r>
            <a:r>
              <a:rPr lang="en-US" sz="2400" dirty="0"/>
              <a:t> We will have dinner </a:t>
            </a:r>
            <a:r>
              <a:rPr lang="en-US" sz="2400" b="1" dirty="0"/>
              <a:t>when</a:t>
            </a:r>
            <a:r>
              <a:rPr lang="en-US" sz="2400" dirty="0"/>
              <a:t> Jack gets home</a:t>
            </a:r>
            <a:r>
              <a:rPr lang="en-US" sz="2400" dirty="0" smtClean="0"/>
              <a:t>.</a:t>
            </a:r>
          </a:p>
          <a:p>
            <a:r>
              <a:rPr lang="en-US" sz="2400" dirty="0" smtClean="0"/>
              <a:t>Co-</a:t>
            </a:r>
            <a:r>
              <a:rPr lang="en-US" sz="2400" dirty="0" err="1" smtClean="0"/>
              <a:t>ordinating</a:t>
            </a:r>
            <a:r>
              <a:rPr lang="en-US" sz="2400" dirty="0" smtClean="0"/>
              <a:t> </a:t>
            </a:r>
            <a:r>
              <a:rPr lang="en-US" sz="2400" dirty="0"/>
              <a:t>conjunctions: </a:t>
            </a:r>
            <a:r>
              <a:rPr lang="en-US" sz="2400" dirty="0" smtClean="0"/>
              <a:t> joins two sentences of equal importance together. </a:t>
            </a:r>
          </a:p>
          <a:p>
            <a:pPr marL="0" indent="0" algn="ctr">
              <a:buNone/>
            </a:pPr>
            <a:r>
              <a:rPr lang="en-US" sz="3200" dirty="0" smtClean="0"/>
              <a:t>or, and, but, so</a:t>
            </a:r>
          </a:p>
          <a:p>
            <a:pPr marL="0" indent="0">
              <a:buNone/>
            </a:pPr>
            <a:r>
              <a:rPr lang="en-US" sz="2400" dirty="0" err="1"/>
              <a:t>E.g</a:t>
            </a:r>
            <a:r>
              <a:rPr lang="en-US" sz="2400" dirty="0"/>
              <a:t> We can go to the park </a:t>
            </a:r>
            <a:r>
              <a:rPr lang="en-US" sz="2400" b="1" dirty="0"/>
              <a:t>but</a:t>
            </a:r>
            <a:r>
              <a:rPr lang="en-US" sz="2400" dirty="0"/>
              <a:t> you must do your homework. </a:t>
            </a:r>
          </a:p>
          <a:p>
            <a:endParaRPr lang="en-US" sz="2400" dirty="0"/>
          </a:p>
          <a:p>
            <a:endParaRPr lang="en-GB" sz="2400" dirty="0"/>
          </a:p>
        </p:txBody>
      </p:sp>
    </p:spTree>
    <p:extLst>
      <p:ext uri="{BB962C8B-B14F-4D97-AF65-F5344CB8AC3E}">
        <p14:creationId xmlns:p14="http://schemas.microsoft.com/office/powerpoint/2010/main" val="424896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and Present Tense</a:t>
            </a:r>
            <a:endParaRPr lang="en-US" dirty="0"/>
          </a:p>
        </p:txBody>
      </p:sp>
      <p:sp>
        <p:nvSpPr>
          <p:cNvPr id="6" name="Content Placeholder 5"/>
          <p:cNvSpPr>
            <a:spLocks noGrp="1"/>
          </p:cNvSpPr>
          <p:nvPr>
            <p:ph sz="half" idx="2"/>
          </p:nvPr>
        </p:nvSpPr>
        <p:spPr>
          <a:xfrm>
            <a:off x="477788" y="2204864"/>
            <a:ext cx="11711037" cy="3854788"/>
          </a:xfrm>
        </p:spPr>
        <p:txBody>
          <a:bodyPr>
            <a:normAutofit/>
          </a:bodyPr>
          <a:lstStyle/>
          <a:p>
            <a:pPr marL="0" indent="0">
              <a:buNone/>
            </a:pPr>
            <a:r>
              <a:rPr lang="en-US" sz="3200" dirty="0" smtClean="0"/>
              <a:t>Year 2 children must be able to </a:t>
            </a:r>
            <a:r>
              <a:rPr lang="en-US" sz="3200" dirty="0" err="1" smtClean="0"/>
              <a:t>recognise</a:t>
            </a:r>
            <a:r>
              <a:rPr lang="en-US" sz="3200" dirty="0" smtClean="0"/>
              <a:t> past and present tense and use it consistently in their writing. </a:t>
            </a:r>
          </a:p>
          <a:p>
            <a:r>
              <a:rPr lang="en-US" sz="3200" dirty="0" smtClean="0"/>
              <a:t>Regular past tense- adding -</a:t>
            </a:r>
            <a:r>
              <a:rPr lang="en-US" sz="3200" dirty="0" err="1" smtClean="0"/>
              <a:t>ed</a:t>
            </a:r>
            <a:r>
              <a:rPr lang="en-US" sz="3200" dirty="0" smtClean="0"/>
              <a:t>: jump </a:t>
            </a:r>
            <a:r>
              <a:rPr lang="en-US" sz="3200" dirty="0" smtClean="0">
                <a:sym typeface="Wingdings" panose="05000000000000000000" pitchFamily="2" charset="2"/>
              </a:rPr>
              <a:t> jumped</a:t>
            </a:r>
          </a:p>
          <a:p>
            <a:r>
              <a:rPr lang="en-US" sz="3200" dirty="0" smtClean="0">
                <a:sym typeface="Wingdings" panose="05000000000000000000" pitchFamily="2" charset="2"/>
              </a:rPr>
              <a:t>Irregular past tense: eat  ate</a:t>
            </a:r>
          </a:p>
          <a:p>
            <a:r>
              <a:rPr lang="en-US" sz="3200" dirty="0" smtClean="0">
                <a:sym typeface="Wingdings" panose="05000000000000000000" pitchFamily="2" charset="2"/>
              </a:rPr>
              <a:t>Progressive tense: Actions in progress- She is running. He was jumping</a:t>
            </a:r>
            <a:endParaRPr lang="en-US" sz="3200" dirty="0"/>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264</TotalTime>
  <Words>1160</Words>
  <Application>Microsoft Office PowerPoint</Application>
  <PresentationFormat>Custom</PresentationFormat>
  <Paragraphs>133</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Quotable</vt:lpstr>
      <vt:lpstr> Grammar, Punctuation and Spelling GPS  Parent Information Session</vt:lpstr>
      <vt:lpstr> Grammar, Punctuation and Spelling GPS  </vt:lpstr>
      <vt:lpstr>Word Classes</vt:lpstr>
      <vt:lpstr>Word Classes</vt:lpstr>
      <vt:lpstr>Types of Sentences</vt:lpstr>
      <vt:lpstr>PowerPoint Presentation</vt:lpstr>
      <vt:lpstr>Sentences, words and phrases</vt:lpstr>
      <vt:lpstr>Conjunctions</vt:lpstr>
      <vt:lpstr>Past and Present Tense</vt:lpstr>
      <vt:lpstr> Grammar, Punctuation and Spelling GPS  </vt:lpstr>
      <vt:lpstr>Punctuation                  </vt:lpstr>
      <vt:lpstr>Punctuation</vt:lpstr>
      <vt:lpstr>Prefixes and Suffixes</vt:lpstr>
      <vt:lpstr> Grammar, Punctuation and Spelling GPS  </vt:lpstr>
      <vt:lpstr>Key Stage one Spellings</vt:lpstr>
      <vt:lpstr>PowerPoint Presentation</vt:lpstr>
      <vt:lpstr>PowerPoint Presentation</vt:lpstr>
      <vt:lpstr>Vowel Suffixes Adding –ing, -ed, -er, -est and -y</vt:lpstr>
      <vt:lpstr>Vowel Suffixes Adding –ing, -ed, -er, -est and -y</vt:lpstr>
      <vt:lpstr>Spelling Paper  We are going to the beach on __________.  I solved the _______ quickly.   The man ______his shopping home. </vt:lpstr>
      <vt:lpstr>    GPS paper Write one word to complete the sentence below.  We do PE outside ________ it’s not raining.   Circle in nouns in the sentence below.  The dog jumped over the tall fence.   Circle the verbs in the sentence below. Yesterday was the schools sports day and Jo put on her running shoes.   </vt:lpstr>
      <vt:lpstr>Write an apostrophe in the correct place in the sentence below.  T h o s e    a r e    S a r a h s    b o o k s.   Write one word to complete what each child is saying.  ‘I am __________ a picture’  ‘Yesterday I __________ a picture.’</vt:lpstr>
      <vt:lpstr>Add a ‘s’ or ‘es’ to these nouns to make them pluaral. Church____, shoe_____, box_____  Tick where the comma should go in this sentence. The boy packed his hat sunglasses and suncream.  </vt:lpstr>
      <vt:lpstr>How can you help at home?</vt:lpstr>
      <vt:lpstr>Questions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Punctuation and Spelling (GPS)  Parent Information Session</dc:title>
  <dc:creator>HIS</dc:creator>
  <cp:lastModifiedBy>Linsey</cp:lastModifiedBy>
  <cp:revision>36</cp:revision>
  <dcterms:created xsi:type="dcterms:W3CDTF">2018-02-10T15:35:51Z</dcterms:created>
  <dcterms:modified xsi:type="dcterms:W3CDTF">2018-03-14T13:26:55Z</dcterms:modified>
</cp:coreProperties>
</file>