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75" r:id="rId11"/>
    <p:sldId id="276" r:id="rId12"/>
    <p:sldId id="282" r:id="rId13"/>
    <p:sldId id="265" r:id="rId14"/>
    <p:sldId id="266" r:id="rId15"/>
    <p:sldId id="267" r:id="rId16"/>
    <p:sldId id="268" r:id="rId17"/>
    <p:sldId id="269" r:id="rId18"/>
    <p:sldId id="271" r:id="rId19"/>
    <p:sldId id="272" r:id="rId20"/>
    <p:sldId id="273"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6" autoAdjust="0"/>
    <p:restoredTop sz="94660"/>
  </p:normalViewPr>
  <p:slideViewPr>
    <p:cSldViewPr snapToGrid="0">
      <p:cViewPr>
        <p:scale>
          <a:sx n="81" d="100"/>
          <a:sy n="81" d="100"/>
        </p:scale>
        <p:origin x="-84" y="-702"/>
      </p:cViewPr>
      <p:guideLst>
        <p:guide orient="horz" pos="2160"/>
        <p:guide pos="3840"/>
      </p:guideLst>
    </p:cSldViewPr>
  </p:slideViewPr>
  <p:notesTextViewPr>
    <p:cViewPr>
      <p:scale>
        <a:sx n="1" d="1"/>
        <a:sy n="1" d="1"/>
      </p:scale>
      <p:origin x="0" y="0"/>
    </p:cViewPr>
  </p:notesTextViewPr>
  <p:notesViewPr>
    <p:cSldViewPr snapToGrid="0">
      <p:cViewPr>
        <p:scale>
          <a:sx n="110" d="100"/>
          <a:sy n="110" d="100"/>
        </p:scale>
        <p:origin x="-2388" y="285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BE63E6-4964-4B7A-BFB4-DA738F7E12B6}" type="datetimeFigureOut">
              <a:rPr lang="en-GB" smtClean="0"/>
              <a:t>21/02/2018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CAB1F95-C499-4A92-92FA-A6BEE04D142E}" type="slidenum">
              <a:rPr lang="en-GB" smtClean="0"/>
              <a:t>‹#›</a:t>
            </a:fld>
            <a:endParaRPr lang="en-GB"/>
          </a:p>
        </p:txBody>
      </p:sp>
    </p:spTree>
    <p:extLst>
      <p:ext uri="{BB962C8B-B14F-4D97-AF65-F5344CB8AC3E}">
        <p14:creationId xmlns:p14="http://schemas.microsoft.com/office/powerpoint/2010/main" val="52122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C790349-4D52-4811-A292-9F1C3701BBB4}" type="datetimeFigureOut">
              <a:rPr lang="en-GB" smtClean="0"/>
              <a:t>21/02/2018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B3BDB7B-AB9E-4782-9E55-C149BB46F9FA}" type="slidenum">
              <a:rPr lang="en-GB" smtClean="0"/>
              <a:t>‹#›</a:t>
            </a:fld>
            <a:endParaRPr lang="en-GB"/>
          </a:p>
        </p:txBody>
      </p:sp>
    </p:spTree>
    <p:extLst>
      <p:ext uri="{BB962C8B-B14F-4D97-AF65-F5344CB8AC3E}">
        <p14:creationId xmlns:p14="http://schemas.microsoft.com/office/powerpoint/2010/main" val="18606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1</a:t>
            </a:fld>
            <a:endParaRPr lang="en-GB"/>
          </a:p>
        </p:txBody>
      </p:sp>
    </p:spTree>
    <p:extLst>
      <p:ext uri="{BB962C8B-B14F-4D97-AF65-F5344CB8AC3E}">
        <p14:creationId xmlns:p14="http://schemas.microsoft.com/office/powerpoint/2010/main" val="2318201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16</a:t>
            </a:fld>
            <a:endParaRPr lang="en-GB"/>
          </a:p>
        </p:txBody>
      </p:sp>
    </p:spTree>
    <p:extLst>
      <p:ext uri="{BB962C8B-B14F-4D97-AF65-F5344CB8AC3E}">
        <p14:creationId xmlns:p14="http://schemas.microsoft.com/office/powerpoint/2010/main" val="3653745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Scaled Scores to be given to parents </a:t>
            </a:r>
            <a:r>
              <a:rPr lang="en-GB" smtClean="0"/>
              <a:t>along with TA</a:t>
            </a:r>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17</a:t>
            </a:fld>
            <a:endParaRPr lang="en-GB"/>
          </a:p>
        </p:txBody>
      </p:sp>
    </p:spTree>
    <p:extLst>
      <p:ext uri="{BB962C8B-B14F-4D97-AF65-F5344CB8AC3E}">
        <p14:creationId xmlns:p14="http://schemas.microsoft.com/office/powerpoint/2010/main" val="274211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6</a:t>
            </a:fld>
            <a:endParaRPr lang="en-GB"/>
          </a:p>
        </p:txBody>
      </p:sp>
    </p:spTree>
    <p:extLst>
      <p:ext uri="{BB962C8B-B14F-4D97-AF65-F5344CB8AC3E}">
        <p14:creationId xmlns:p14="http://schemas.microsoft.com/office/powerpoint/2010/main" val="308975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7</a:t>
            </a:fld>
            <a:endParaRPr lang="en-GB"/>
          </a:p>
        </p:txBody>
      </p:sp>
    </p:spTree>
    <p:extLst>
      <p:ext uri="{BB962C8B-B14F-4D97-AF65-F5344CB8AC3E}">
        <p14:creationId xmlns:p14="http://schemas.microsoft.com/office/powerpoint/2010/main" val="198843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8</a:t>
            </a:fld>
            <a:endParaRPr lang="en-GB"/>
          </a:p>
        </p:txBody>
      </p:sp>
    </p:spTree>
    <p:extLst>
      <p:ext uri="{BB962C8B-B14F-4D97-AF65-F5344CB8AC3E}">
        <p14:creationId xmlns:p14="http://schemas.microsoft.com/office/powerpoint/2010/main" val="226470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Reasoning- being able to use maths for different purposes and to be able to justify their answers to ensure they have a deep understanding of the maths concept.</a:t>
            </a:r>
            <a:endParaRPr lang="en-GB" dirty="0"/>
          </a:p>
        </p:txBody>
      </p:sp>
      <p:sp>
        <p:nvSpPr>
          <p:cNvPr id="4" name="Slide Number Placeholder 3"/>
          <p:cNvSpPr>
            <a:spLocks noGrp="1"/>
          </p:cNvSpPr>
          <p:nvPr>
            <p:ph type="sldNum" sz="quarter" idx="10"/>
          </p:nvPr>
        </p:nvSpPr>
        <p:spPr/>
        <p:txBody>
          <a:bodyPr/>
          <a:lstStyle/>
          <a:p>
            <a:fld id="{EB3BDB7B-AB9E-4782-9E55-C149BB46F9FA}" type="slidenum">
              <a:rPr lang="en-GB" smtClean="0"/>
              <a:t>11</a:t>
            </a:fld>
            <a:endParaRPr lang="en-GB"/>
          </a:p>
        </p:txBody>
      </p:sp>
    </p:spTree>
    <p:extLst>
      <p:ext uri="{BB962C8B-B14F-4D97-AF65-F5344CB8AC3E}">
        <p14:creationId xmlns:p14="http://schemas.microsoft.com/office/powerpoint/2010/main" val="3383948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Termly times table test in school</a:t>
            </a:r>
            <a:endParaRPr lang="en-GB" dirty="0"/>
          </a:p>
        </p:txBody>
      </p:sp>
      <p:sp>
        <p:nvSpPr>
          <p:cNvPr id="4" name="Slide Number Placeholder 3"/>
          <p:cNvSpPr>
            <a:spLocks noGrp="1"/>
          </p:cNvSpPr>
          <p:nvPr>
            <p:ph type="sldNum" sz="quarter" idx="10"/>
          </p:nvPr>
        </p:nvSpPr>
        <p:spPr/>
        <p:txBody>
          <a:bodyPr/>
          <a:lstStyle/>
          <a:p>
            <a:fld id="{EB3BDB7B-AB9E-4782-9E55-C149BB46F9FA}" type="slidenum">
              <a:rPr lang="en-GB" smtClean="0"/>
              <a:t>12</a:t>
            </a:fld>
            <a:endParaRPr lang="en-GB"/>
          </a:p>
        </p:txBody>
      </p:sp>
    </p:spTree>
    <p:extLst>
      <p:ext uri="{BB962C8B-B14F-4D97-AF65-F5344CB8AC3E}">
        <p14:creationId xmlns:p14="http://schemas.microsoft.com/office/powerpoint/2010/main" val="998290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Writing is Teach assessed throughout the year. </a:t>
            </a:r>
            <a:endParaRPr lang="en-GB" dirty="0"/>
          </a:p>
        </p:txBody>
      </p:sp>
      <p:sp>
        <p:nvSpPr>
          <p:cNvPr id="4" name="Slide Number Placeholder 3"/>
          <p:cNvSpPr>
            <a:spLocks noGrp="1"/>
          </p:cNvSpPr>
          <p:nvPr>
            <p:ph type="sldNum" sz="quarter" idx="10"/>
          </p:nvPr>
        </p:nvSpPr>
        <p:spPr/>
        <p:txBody>
          <a:bodyPr/>
          <a:lstStyle/>
          <a:p>
            <a:fld id="{EB3BDB7B-AB9E-4782-9E55-C149BB46F9FA}" type="slidenum">
              <a:rPr lang="en-GB" smtClean="0"/>
              <a:t>13</a:t>
            </a:fld>
            <a:endParaRPr lang="en-GB"/>
          </a:p>
        </p:txBody>
      </p:sp>
    </p:spTree>
    <p:extLst>
      <p:ext uri="{BB962C8B-B14F-4D97-AF65-F5344CB8AC3E}">
        <p14:creationId xmlns:p14="http://schemas.microsoft.com/office/powerpoint/2010/main" val="3114455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14</a:t>
            </a:fld>
            <a:endParaRPr lang="en-GB"/>
          </a:p>
        </p:txBody>
      </p:sp>
    </p:spTree>
    <p:extLst>
      <p:ext uri="{BB962C8B-B14F-4D97-AF65-F5344CB8AC3E}">
        <p14:creationId xmlns:p14="http://schemas.microsoft.com/office/powerpoint/2010/main" val="262813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BDB7B-AB9E-4782-9E55-C149BB46F9FA}" type="slidenum">
              <a:rPr lang="en-GB" smtClean="0"/>
              <a:t>15</a:t>
            </a:fld>
            <a:endParaRPr lang="en-GB"/>
          </a:p>
        </p:txBody>
      </p:sp>
    </p:spTree>
    <p:extLst>
      <p:ext uri="{BB962C8B-B14F-4D97-AF65-F5344CB8AC3E}">
        <p14:creationId xmlns:p14="http://schemas.microsoft.com/office/powerpoint/2010/main" val="4280227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157758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282069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78906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416872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5827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3736570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487107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216501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3219789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BB26B-B998-4889-AB99-43AFF8CCC5E7}" type="datetimeFigureOut">
              <a:rPr lang="en-GB" smtClean="0"/>
              <a:t>21/02/2018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183742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3BB26B-B998-4889-AB99-43AFF8CCC5E7}" type="datetimeFigureOut">
              <a:rPr lang="en-GB" smtClean="0"/>
              <a:t>21/02/2018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386833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3BB26B-B998-4889-AB99-43AFF8CCC5E7}" type="datetimeFigureOut">
              <a:rPr lang="en-GB" smtClean="0"/>
              <a:t>21/02/2018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1331720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3BB26B-B998-4889-AB99-43AFF8CCC5E7}" type="datetimeFigureOut">
              <a:rPr lang="en-GB" smtClean="0"/>
              <a:t>21/02/2018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1598287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BB26B-B998-4889-AB99-43AFF8CCC5E7}" type="datetimeFigureOut">
              <a:rPr lang="en-GB" smtClean="0"/>
              <a:t>21/02/2018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97092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BB26B-B998-4889-AB99-43AFF8CCC5E7}" type="datetimeFigureOut">
              <a:rPr lang="en-GB" smtClean="0"/>
              <a:t>21/02/2018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26261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BB26B-B998-4889-AB99-43AFF8CCC5E7}" type="datetimeFigureOut">
              <a:rPr lang="en-GB" smtClean="0"/>
              <a:t>21/02/2018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EACCE-45D3-4611-97E5-5257E6475AFF}" type="slidenum">
              <a:rPr lang="en-GB" smtClean="0"/>
              <a:t>‹#›</a:t>
            </a:fld>
            <a:endParaRPr lang="en-GB"/>
          </a:p>
        </p:txBody>
      </p:sp>
    </p:spTree>
    <p:extLst>
      <p:ext uri="{BB962C8B-B14F-4D97-AF65-F5344CB8AC3E}">
        <p14:creationId xmlns:p14="http://schemas.microsoft.com/office/powerpoint/2010/main" val="71420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3BB26B-B998-4889-AB99-43AFF8CCC5E7}" type="datetimeFigureOut">
              <a:rPr lang="en-GB" smtClean="0"/>
              <a:t>21/02/2018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BEACCE-45D3-4611-97E5-5257E6475AFF}" type="slidenum">
              <a:rPr lang="en-GB" smtClean="0"/>
              <a:t>‹#›</a:t>
            </a:fld>
            <a:endParaRPr lang="en-GB"/>
          </a:p>
        </p:txBody>
      </p:sp>
    </p:spTree>
    <p:extLst>
      <p:ext uri="{BB962C8B-B14F-4D97-AF65-F5344CB8AC3E}">
        <p14:creationId xmlns:p14="http://schemas.microsoft.com/office/powerpoint/2010/main" val="1183621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Year 2 Curriculum Meeting </a:t>
            </a:r>
            <a:endParaRPr lang="en-GB" dirty="0"/>
          </a:p>
        </p:txBody>
      </p:sp>
      <p:sp>
        <p:nvSpPr>
          <p:cNvPr id="3" name="Subtitle 2"/>
          <p:cNvSpPr>
            <a:spLocks noGrp="1"/>
          </p:cNvSpPr>
          <p:nvPr>
            <p:ph type="subTitle" idx="1"/>
          </p:nvPr>
        </p:nvSpPr>
        <p:spPr>
          <a:xfrm>
            <a:off x="1507067" y="4617504"/>
            <a:ext cx="7766936" cy="1096899"/>
          </a:xfrm>
        </p:spPr>
        <p:txBody>
          <a:bodyPr>
            <a:normAutofit lnSpcReduction="10000"/>
          </a:bodyPr>
          <a:lstStyle/>
          <a:p>
            <a:pPr algn="ctr"/>
            <a:r>
              <a:rPr lang="en-GB" dirty="0" smtClean="0"/>
              <a:t>Wednesday 20</a:t>
            </a:r>
            <a:r>
              <a:rPr lang="en-GB" baseline="30000" dirty="0" smtClean="0"/>
              <a:t>th</a:t>
            </a:r>
            <a:r>
              <a:rPr lang="en-GB" dirty="0" smtClean="0"/>
              <a:t> September 2017</a:t>
            </a:r>
          </a:p>
          <a:p>
            <a:endParaRPr lang="en-GB" dirty="0"/>
          </a:p>
          <a:p>
            <a:pPr algn="ctr"/>
            <a:r>
              <a:rPr lang="en-GB" dirty="0" smtClean="0"/>
              <a:t>Mrs Strickland, Mrs </a:t>
            </a:r>
            <a:r>
              <a:rPr lang="en-GB" dirty="0" err="1" smtClean="0"/>
              <a:t>Emoni</a:t>
            </a:r>
            <a:r>
              <a:rPr lang="en-GB" dirty="0" smtClean="0"/>
              <a:t> and Miss Johnston</a:t>
            </a:r>
            <a:endParaRPr lang="en-GB" dirty="0"/>
          </a:p>
        </p:txBody>
      </p:sp>
      <p:pic>
        <p:nvPicPr>
          <p:cNvPr id="1026" name="Picture 2" descr="C:\Users\ITadmin\AppData\Local\Microsoft\Windows\Temporary Internet Files\Content.IE5\W29HHZKZ\ap8_kids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 y="278130"/>
            <a:ext cx="3943350" cy="1452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48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a:t>
            </a:r>
            <a:endParaRPr lang="en-GB" dirty="0"/>
          </a:p>
        </p:txBody>
      </p:sp>
      <p:sp>
        <p:nvSpPr>
          <p:cNvPr id="3" name="Content Placeholder 2"/>
          <p:cNvSpPr>
            <a:spLocks noGrp="1"/>
          </p:cNvSpPr>
          <p:nvPr>
            <p:ph idx="1"/>
          </p:nvPr>
        </p:nvSpPr>
        <p:spPr/>
        <p:txBody>
          <a:bodyPr/>
          <a:lstStyle/>
          <a:p>
            <a:pPr marL="0" indent="0">
              <a:buNone/>
            </a:pPr>
            <a:r>
              <a:rPr lang="en-GB" b="1" dirty="0" smtClean="0"/>
              <a:t>Changes since last Year: </a:t>
            </a:r>
          </a:p>
          <a:p>
            <a:pPr marL="0" indent="0">
              <a:buNone/>
            </a:pPr>
            <a:endParaRPr lang="en-GB" dirty="0"/>
          </a:p>
          <a:p>
            <a:r>
              <a:rPr lang="en-GB" dirty="0" smtClean="0"/>
              <a:t>Learning year group content – mastering each skill rather than moving onto the next year group. Can they apply what they have learnt in a range of different contexts</a:t>
            </a:r>
          </a:p>
          <a:p>
            <a:r>
              <a:rPr lang="en-GB" dirty="0" smtClean="0"/>
              <a:t>Adaption not Differentiation – what resources or support will the child need to help them achieve the Learning objective</a:t>
            </a:r>
          </a:p>
          <a:p>
            <a:endParaRPr lang="en-GB" dirty="0"/>
          </a:p>
        </p:txBody>
      </p:sp>
      <p:pic>
        <p:nvPicPr>
          <p:cNvPr id="4098" name="Picture 2" descr="C:\Users\ITadmin\AppData\Local\Microsoft\Windows\Temporary Internet Files\Content.IE5\41ZRWJPM\funmath[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4532" y="364236"/>
            <a:ext cx="1869948" cy="1614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28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a:t>
            </a:r>
            <a:endParaRPr lang="en-GB" dirty="0"/>
          </a:p>
        </p:txBody>
      </p:sp>
      <p:sp>
        <p:nvSpPr>
          <p:cNvPr id="3" name="Content Placeholder 2"/>
          <p:cNvSpPr>
            <a:spLocks noGrp="1"/>
          </p:cNvSpPr>
          <p:nvPr>
            <p:ph idx="1"/>
          </p:nvPr>
        </p:nvSpPr>
        <p:spPr/>
        <p:txBody>
          <a:bodyPr/>
          <a:lstStyle/>
          <a:p>
            <a:pPr marL="0" indent="0">
              <a:buNone/>
            </a:pPr>
            <a:r>
              <a:rPr lang="en-GB" b="1" dirty="0" smtClean="0"/>
              <a:t>What will the children be learning? </a:t>
            </a:r>
          </a:p>
          <a:p>
            <a:pPr marL="0" indent="0">
              <a:buNone/>
            </a:pPr>
            <a:endParaRPr lang="en-GB" b="1" dirty="0"/>
          </a:p>
          <a:p>
            <a:r>
              <a:rPr lang="en-GB" dirty="0" smtClean="0"/>
              <a:t>Arithmetic content</a:t>
            </a:r>
          </a:p>
          <a:p>
            <a:endParaRPr lang="en-GB" dirty="0"/>
          </a:p>
          <a:p>
            <a:r>
              <a:rPr lang="en-GB" dirty="0" smtClean="0"/>
              <a:t>Arithmetic strategies – examples are included within the packs</a:t>
            </a:r>
          </a:p>
          <a:p>
            <a:endParaRPr lang="en-GB" dirty="0"/>
          </a:p>
          <a:p>
            <a:r>
              <a:rPr lang="en-GB" dirty="0" smtClean="0"/>
              <a:t>Reasoning </a:t>
            </a:r>
          </a:p>
          <a:p>
            <a:endParaRPr lang="en-GB" dirty="0"/>
          </a:p>
          <a:p>
            <a:r>
              <a:rPr lang="en-GB" dirty="0" smtClean="0"/>
              <a:t>All aspects of the curriculum for example Geometry, fractions, number, place value</a:t>
            </a:r>
            <a:endParaRPr lang="en-GB" dirty="0"/>
          </a:p>
          <a:p>
            <a:pPr marL="0" indent="0">
              <a:buNone/>
            </a:pPr>
            <a:endParaRPr lang="en-GB" b="1" dirty="0" smtClean="0"/>
          </a:p>
        </p:txBody>
      </p:sp>
    </p:spTree>
    <p:extLst>
      <p:ext uri="{BB962C8B-B14F-4D97-AF65-F5344CB8AC3E}">
        <p14:creationId xmlns:p14="http://schemas.microsoft.com/office/powerpoint/2010/main" val="3552892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Times tables </a:t>
            </a:r>
            <a:endParaRPr lang="en-GB" dirty="0"/>
          </a:p>
        </p:txBody>
      </p:sp>
      <p:sp>
        <p:nvSpPr>
          <p:cNvPr id="3" name="Content Placeholder 2"/>
          <p:cNvSpPr>
            <a:spLocks noGrp="1"/>
          </p:cNvSpPr>
          <p:nvPr>
            <p:ph idx="1"/>
          </p:nvPr>
        </p:nvSpPr>
        <p:spPr/>
        <p:txBody>
          <a:bodyPr/>
          <a:lstStyle/>
          <a:p>
            <a:pPr marL="0" indent="0">
              <a:buNone/>
            </a:pPr>
            <a:r>
              <a:rPr lang="en-GB" b="1" dirty="0" smtClean="0"/>
              <a:t>What, Why and How?</a:t>
            </a:r>
          </a:p>
          <a:p>
            <a:pPr marL="0" indent="0">
              <a:buNone/>
            </a:pPr>
            <a:endParaRPr lang="en-GB" b="1" dirty="0"/>
          </a:p>
          <a:p>
            <a:r>
              <a:rPr lang="en-GB" dirty="0" smtClean="0"/>
              <a:t>The children are expected to know 2s,5s and 10s.</a:t>
            </a:r>
          </a:p>
          <a:p>
            <a:endParaRPr lang="en-GB" dirty="0"/>
          </a:p>
          <a:p>
            <a:r>
              <a:rPr lang="en-GB" dirty="0" smtClean="0"/>
              <a:t>Increases speed to solve problems </a:t>
            </a:r>
          </a:p>
          <a:p>
            <a:pPr marL="0" indent="0">
              <a:buNone/>
            </a:pPr>
            <a:endParaRPr lang="en-GB" dirty="0"/>
          </a:p>
        </p:txBody>
      </p:sp>
      <p:pic>
        <p:nvPicPr>
          <p:cNvPr id="9218" name="Picture 2" descr="C:\Users\ITadmin\AppData\Local\Microsoft\Windows\Temporary Internet Files\Content.IE5\41ZRWJPM\2,%205%20%20and%2010%20times%20table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2931" y="391773"/>
            <a:ext cx="2401141" cy="1696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857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SATS</a:t>
            </a:r>
            <a:endParaRPr lang="en-GB" dirty="0"/>
          </a:p>
        </p:txBody>
      </p:sp>
      <p:sp>
        <p:nvSpPr>
          <p:cNvPr id="3" name="Content Placeholder 2"/>
          <p:cNvSpPr>
            <a:spLocks noGrp="1"/>
          </p:cNvSpPr>
          <p:nvPr>
            <p:ph idx="1"/>
          </p:nvPr>
        </p:nvSpPr>
        <p:spPr/>
        <p:txBody>
          <a:bodyPr/>
          <a:lstStyle/>
          <a:p>
            <a:pPr marL="0" indent="0">
              <a:buNone/>
            </a:pPr>
            <a:r>
              <a:rPr lang="en-GB" b="1" dirty="0" smtClean="0"/>
              <a:t>What, How, When and Why?</a:t>
            </a:r>
          </a:p>
          <a:p>
            <a:pPr marL="0" indent="0">
              <a:buNone/>
            </a:pPr>
            <a:endParaRPr lang="en-GB" b="1" dirty="0"/>
          </a:p>
          <a:p>
            <a:r>
              <a:rPr lang="en-GB" b="1" dirty="0" smtClean="0"/>
              <a:t>GPS, Maths and Reading</a:t>
            </a:r>
          </a:p>
          <a:p>
            <a:endParaRPr lang="en-GB" b="1" dirty="0"/>
          </a:p>
          <a:p>
            <a:r>
              <a:rPr lang="en-GB" b="1" dirty="0" smtClean="0"/>
              <a:t>Assessment Papers</a:t>
            </a:r>
          </a:p>
          <a:p>
            <a:endParaRPr lang="en-GB" b="1" dirty="0"/>
          </a:p>
          <a:p>
            <a:r>
              <a:rPr lang="en-GB" b="1" dirty="0" smtClean="0"/>
              <a:t>Assessments to be completed during May 2018</a:t>
            </a:r>
          </a:p>
          <a:p>
            <a:endParaRPr lang="en-GB" b="1" dirty="0"/>
          </a:p>
          <a:p>
            <a:r>
              <a:rPr lang="en-GB" b="1" dirty="0" smtClean="0"/>
              <a:t>To support Teacher Assessment </a:t>
            </a:r>
            <a:endParaRPr lang="en-GB" b="1" dirty="0"/>
          </a:p>
        </p:txBody>
      </p:sp>
      <p:pic>
        <p:nvPicPr>
          <p:cNvPr id="8194" name="Picture 2" descr="C:\Users\ITadmin\AppData\Local\Microsoft\Windows\Temporary Internet Files\Content.IE5\1IC0PZGQ\sat-act-toefl-o-que-sao-e-para-qu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8318" y="640079"/>
            <a:ext cx="1344202" cy="897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149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GPS</a:t>
            </a:r>
            <a:endParaRPr lang="en-GB" dirty="0"/>
          </a:p>
        </p:txBody>
      </p:sp>
      <p:sp>
        <p:nvSpPr>
          <p:cNvPr id="3" name="Content Placeholder 2"/>
          <p:cNvSpPr>
            <a:spLocks noGrp="1"/>
          </p:cNvSpPr>
          <p:nvPr>
            <p:ph idx="1"/>
          </p:nvPr>
        </p:nvSpPr>
        <p:spPr/>
        <p:txBody>
          <a:bodyPr/>
          <a:lstStyle/>
          <a:p>
            <a:pPr marL="0" indent="0">
              <a:buNone/>
            </a:pPr>
            <a:r>
              <a:rPr lang="en-GB" b="1" dirty="0" smtClean="0"/>
              <a:t>What will the GPS paper consist of? </a:t>
            </a:r>
          </a:p>
          <a:p>
            <a:pPr marL="0" indent="0">
              <a:buNone/>
            </a:pPr>
            <a:endParaRPr lang="en-GB" b="1" dirty="0"/>
          </a:p>
          <a:p>
            <a:r>
              <a:rPr lang="en-GB" b="1" dirty="0" smtClean="0"/>
              <a:t>20 questions on paper 1 (Spelling)</a:t>
            </a:r>
          </a:p>
          <a:p>
            <a:endParaRPr lang="en-GB" b="1" dirty="0"/>
          </a:p>
          <a:p>
            <a:r>
              <a:rPr lang="en-GB" b="1" dirty="0" smtClean="0"/>
              <a:t>Matching our Spelling format</a:t>
            </a:r>
          </a:p>
          <a:p>
            <a:endParaRPr lang="en-GB" b="1" dirty="0"/>
          </a:p>
          <a:p>
            <a:r>
              <a:rPr lang="en-GB" b="1" dirty="0" smtClean="0"/>
              <a:t>19 questions  on paper 2 (total 20 marks) (All aspects of GPS)</a:t>
            </a:r>
          </a:p>
          <a:p>
            <a:endParaRPr lang="en-GB" b="1" dirty="0"/>
          </a:p>
          <a:p>
            <a:r>
              <a:rPr lang="en-GB" b="1" dirty="0" smtClean="0"/>
              <a:t>Grammar Sessions = content/question types</a:t>
            </a:r>
          </a:p>
          <a:p>
            <a:endParaRPr lang="en-GB" b="1" dirty="0"/>
          </a:p>
          <a:p>
            <a:endParaRPr lang="en-GB" b="1" dirty="0" smtClean="0"/>
          </a:p>
          <a:p>
            <a:endParaRPr lang="en-GB" b="1" dirty="0"/>
          </a:p>
          <a:p>
            <a:endParaRPr lang="en-GB" b="1" dirty="0"/>
          </a:p>
        </p:txBody>
      </p:sp>
    </p:spTree>
    <p:extLst>
      <p:ext uri="{BB962C8B-B14F-4D97-AF65-F5344CB8AC3E}">
        <p14:creationId xmlns:p14="http://schemas.microsoft.com/office/powerpoint/2010/main" val="124019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normAutofit/>
          </a:bodyPr>
          <a:lstStyle/>
          <a:p>
            <a:pPr marL="0" indent="0">
              <a:buNone/>
            </a:pPr>
            <a:r>
              <a:rPr lang="en-GB" b="1" dirty="0"/>
              <a:t>What will the </a:t>
            </a:r>
            <a:r>
              <a:rPr lang="en-GB" b="1" dirty="0" smtClean="0"/>
              <a:t>Reading </a:t>
            </a:r>
            <a:r>
              <a:rPr lang="en-GB" b="1" dirty="0"/>
              <a:t>paper consist of? </a:t>
            </a:r>
            <a:endParaRPr lang="en-GB" b="1" dirty="0" smtClean="0"/>
          </a:p>
          <a:p>
            <a:pPr marL="0" indent="0">
              <a:buNone/>
            </a:pPr>
            <a:endParaRPr lang="en-GB" b="1" dirty="0"/>
          </a:p>
          <a:p>
            <a:r>
              <a:rPr lang="en-GB" b="1" dirty="0" smtClean="0"/>
              <a:t>Two tests</a:t>
            </a:r>
          </a:p>
          <a:p>
            <a:endParaRPr lang="en-GB" b="1" dirty="0"/>
          </a:p>
          <a:p>
            <a:r>
              <a:rPr lang="en-GB" b="1" dirty="0" smtClean="0"/>
              <a:t>Paper 1 – Less demand (Text/ Question)</a:t>
            </a:r>
          </a:p>
          <a:p>
            <a:endParaRPr lang="en-GB" b="1" dirty="0"/>
          </a:p>
          <a:p>
            <a:r>
              <a:rPr lang="en-GB" b="1" dirty="0" smtClean="0"/>
              <a:t>Paper 2 – Much higher demand (Text/Question separate)</a:t>
            </a:r>
          </a:p>
          <a:p>
            <a:endParaRPr lang="en-GB" b="1" dirty="0"/>
          </a:p>
          <a:p>
            <a:r>
              <a:rPr lang="en-GB" b="1" dirty="0" smtClean="0"/>
              <a:t>All children are required to complete both papers</a:t>
            </a:r>
            <a:endParaRPr lang="en-GB" b="1" dirty="0"/>
          </a:p>
          <a:p>
            <a:endParaRPr lang="en-GB" b="1" dirty="0"/>
          </a:p>
        </p:txBody>
      </p:sp>
      <p:pic>
        <p:nvPicPr>
          <p:cNvPr id="4" name="Picture 2" descr="C:\Users\ITadmin\AppData\Local\Microsoft\Windows\Temporary Internet Files\Content.IE5\1IC0PZGQ\reading_ic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8562" y="396240"/>
            <a:ext cx="1598758" cy="1642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991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Con…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Test Content:</a:t>
            </a:r>
          </a:p>
          <a:p>
            <a:endParaRPr lang="en-GB" i="1" dirty="0"/>
          </a:p>
          <a:p>
            <a:r>
              <a:rPr lang="en-GB" b="1" i="1" dirty="0" smtClean="0"/>
              <a:t>Draw </a:t>
            </a:r>
            <a:r>
              <a:rPr lang="en-GB" b="1" i="1" dirty="0"/>
              <a:t>on knowledge of vocabulary to understand texts. </a:t>
            </a:r>
            <a:r>
              <a:rPr lang="en-GB" b="1" dirty="0"/>
              <a:t>	</a:t>
            </a:r>
            <a:endParaRPr lang="en-GB" b="1" dirty="0" smtClean="0"/>
          </a:p>
          <a:p>
            <a:endParaRPr lang="en-GB" dirty="0" smtClean="0"/>
          </a:p>
          <a:p>
            <a:r>
              <a:rPr lang="en-GB" b="1" i="1" dirty="0" smtClean="0"/>
              <a:t>Identify </a:t>
            </a:r>
            <a:r>
              <a:rPr lang="en-GB" b="1" i="1" dirty="0"/>
              <a:t>and explain key aspects of fiction and non-fiction texts, such as characters, events, titles and information. </a:t>
            </a:r>
            <a:r>
              <a:rPr lang="en-GB" dirty="0"/>
              <a:t>	</a:t>
            </a:r>
            <a:endParaRPr lang="en-GB" dirty="0" smtClean="0"/>
          </a:p>
          <a:p>
            <a:endParaRPr lang="en-GB" dirty="0" smtClean="0"/>
          </a:p>
          <a:p>
            <a:r>
              <a:rPr lang="en-GB" i="1" dirty="0" smtClean="0"/>
              <a:t>Identify </a:t>
            </a:r>
            <a:r>
              <a:rPr lang="en-GB" i="1" dirty="0"/>
              <a:t>and explain the sequence of events in texts. </a:t>
            </a:r>
            <a:endParaRPr lang="en-GB" i="1" dirty="0" smtClean="0"/>
          </a:p>
          <a:p>
            <a:pPr marL="0" indent="0">
              <a:buNone/>
            </a:pPr>
            <a:r>
              <a:rPr lang="en-GB" dirty="0"/>
              <a:t>	</a:t>
            </a:r>
            <a:endParaRPr lang="en-GB" dirty="0" smtClean="0"/>
          </a:p>
          <a:p>
            <a:r>
              <a:rPr lang="en-GB" b="1" i="1" dirty="0" smtClean="0"/>
              <a:t>Make </a:t>
            </a:r>
            <a:r>
              <a:rPr lang="en-GB" b="1" i="1" dirty="0"/>
              <a:t>inferences from the text. </a:t>
            </a:r>
            <a:endParaRPr lang="en-GB" b="1" i="1" dirty="0" smtClean="0"/>
          </a:p>
          <a:p>
            <a:endParaRPr lang="en-GB" i="1" dirty="0" smtClean="0"/>
          </a:p>
          <a:p>
            <a:r>
              <a:rPr lang="en-GB" i="1" dirty="0" smtClean="0"/>
              <a:t>Predict </a:t>
            </a:r>
            <a:r>
              <a:rPr lang="en-GB" i="1" dirty="0"/>
              <a:t>what might happen on the basis of what has been read so far. </a:t>
            </a:r>
            <a:r>
              <a:rPr lang="en-GB" dirty="0"/>
              <a:t>	</a:t>
            </a:r>
          </a:p>
          <a:p>
            <a:endParaRPr lang="en-GB" dirty="0"/>
          </a:p>
        </p:txBody>
      </p:sp>
    </p:spTree>
    <p:extLst>
      <p:ext uri="{BB962C8B-B14F-4D97-AF65-F5344CB8AC3E}">
        <p14:creationId xmlns:p14="http://schemas.microsoft.com/office/powerpoint/2010/main" val="2766058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What will the Maths paper consist of?</a:t>
            </a:r>
          </a:p>
          <a:p>
            <a:pPr marL="0" indent="0">
              <a:buNone/>
            </a:pPr>
            <a:endParaRPr lang="en-GB" b="1" dirty="0"/>
          </a:p>
          <a:p>
            <a:r>
              <a:rPr lang="en-GB" b="1" dirty="0"/>
              <a:t>Two tests</a:t>
            </a:r>
          </a:p>
          <a:p>
            <a:endParaRPr lang="en-GB" b="1" dirty="0"/>
          </a:p>
          <a:p>
            <a:r>
              <a:rPr lang="en-GB" b="1" dirty="0"/>
              <a:t>Paper 1 – </a:t>
            </a:r>
            <a:r>
              <a:rPr lang="en-GB" b="1" dirty="0" smtClean="0"/>
              <a:t>Arithmetic </a:t>
            </a:r>
            <a:endParaRPr lang="en-GB" b="1" dirty="0"/>
          </a:p>
          <a:p>
            <a:endParaRPr lang="en-GB" b="1" dirty="0"/>
          </a:p>
          <a:p>
            <a:r>
              <a:rPr lang="en-GB" b="1" dirty="0"/>
              <a:t>Paper 2 – </a:t>
            </a:r>
            <a:r>
              <a:rPr lang="en-GB" b="1" dirty="0" smtClean="0"/>
              <a:t>Reasoning </a:t>
            </a:r>
          </a:p>
          <a:p>
            <a:pPr marL="0" indent="0">
              <a:buNone/>
            </a:pPr>
            <a:endParaRPr lang="en-GB" b="1" dirty="0"/>
          </a:p>
          <a:p>
            <a:r>
              <a:rPr lang="en-GB" b="1" dirty="0" smtClean="0"/>
              <a:t>Key Stage 1 content </a:t>
            </a:r>
            <a:endParaRPr lang="en-GB" b="1" dirty="0"/>
          </a:p>
          <a:p>
            <a:endParaRPr lang="en-GB" b="1" dirty="0"/>
          </a:p>
          <a:p>
            <a:pPr marL="0" indent="0">
              <a:buNone/>
            </a:pPr>
            <a:endParaRPr lang="en-GB" b="1" dirty="0"/>
          </a:p>
        </p:txBody>
      </p:sp>
      <p:pic>
        <p:nvPicPr>
          <p:cNvPr id="4" name="Picture 2" descr="C:\Users\ITadmin\AppData\Local\Microsoft\Windows\Temporary Internet Files\Content.IE5\41ZRWJPM\funmath[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4532" y="364236"/>
            <a:ext cx="1869948" cy="1614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884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a:t>
            </a:r>
            <a:endParaRPr lang="en-GB" dirty="0"/>
          </a:p>
        </p:txBody>
      </p:sp>
      <p:sp>
        <p:nvSpPr>
          <p:cNvPr id="3" name="Content Placeholder 2"/>
          <p:cNvSpPr>
            <a:spLocks noGrp="1"/>
          </p:cNvSpPr>
          <p:nvPr>
            <p:ph idx="1"/>
          </p:nvPr>
        </p:nvSpPr>
        <p:spPr>
          <a:xfrm>
            <a:off x="677334" y="1270000"/>
            <a:ext cx="8596668" cy="3880773"/>
          </a:xfrm>
        </p:spPr>
        <p:txBody>
          <a:bodyPr/>
          <a:lstStyle/>
          <a:p>
            <a:r>
              <a:rPr lang="en-GB" dirty="0"/>
              <a:t>Last year </a:t>
            </a:r>
            <a:r>
              <a:rPr lang="en-GB" dirty="0" smtClean="0"/>
              <a:t>the children achieved a pass of 83%. </a:t>
            </a:r>
          </a:p>
          <a:p>
            <a:pPr marL="0" indent="0">
              <a:buNone/>
            </a:pPr>
            <a:endParaRPr lang="en-GB" dirty="0"/>
          </a:p>
          <a:p>
            <a:r>
              <a:rPr lang="en-GB" dirty="0"/>
              <a:t>Year 2 </a:t>
            </a:r>
            <a:r>
              <a:rPr lang="en-GB" dirty="0" smtClean="0"/>
              <a:t>retake children are </a:t>
            </a:r>
            <a:r>
              <a:rPr lang="en-GB" dirty="0"/>
              <a:t>regularly </a:t>
            </a:r>
            <a:r>
              <a:rPr lang="en-GB" dirty="0" smtClean="0"/>
              <a:t>receiving phonic sessions </a:t>
            </a:r>
            <a:r>
              <a:rPr lang="en-GB" dirty="0"/>
              <a:t>weekly</a:t>
            </a:r>
            <a:r>
              <a:rPr lang="en-GB" dirty="0" smtClean="0"/>
              <a:t>.</a:t>
            </a:r>
          </a:p>
          <a:p>
            <a:pPr marL="0" indent="0">
              <a:buNone/>
            </a:pPr>
            <a:endParaRPr lang="en-GB" dirty="0"/>
          </a:p>
          <a:p>
            <a:r>
              <a:rPr lang="en-GB" dirty="0"/>
              <a:t>Phase 5 of phonics is being revised and they are also learning phase 6</a:t>
            </a:r>
            <a:r>
              <a:rPr lang="en-GB" dirty="0" smtClean="0"/>
              <a:t>.</a:t>
            </a:r>
          </a:p>
          <a:p>
            <a:pPr marL="0" indent="0">
              <a:buNone/>
            </a:pPr>
            <a:endParaRPr lang="en-GB" dirty="0"/>
          </a:p>
          <a:p>
            <a:r>
              <a:rPr lang="en-GB" dirty="0"/>
              <a:t>Phase 6 involves skills such as suffixes and prefixes which is supporting children in their spelling. </a:t>
            </a:r>
          </a:p>
          <a:p>
            <a:endParaRPr lang="en-GB" dirty="0"/>
          </a:p>
        </p:txBody>
      </p:sp>
      <p:pic>
        <p:nvPicPr>
          <p:cNvPr id="5122" name="Picture 2" descr="C:\Users\ITadmin\AppData\Local\Microsoft\Windows\Temporary Internet Files\Content.IE5\LAXZCFZ1\phonemic_2[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405" y="335280"/>
            <a:ext cx="1346835" cy="1539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179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Foundation Subjects </a:t>
            </a:r>
            <a:endParaRPr lang="en-GB" dirty="0"/>
          </a:p>
        </p:txBody>
      </p:sp>
      <p:sp>
        <p:nvSpPr>
          <p:cNvPr id="3" name="Content Placeholder 2"/>
          <p:cNvSpPr>
            <a:spLocks noGrp="1"/>
          </p:cNvSpPr>
          <p:nvPr>
            <p:ph idx="1"/>
          </p:nvPr>
        </p:nvSpPr>
        <p:spPr/>
        <p:txBody>
          <a:bodyPr>
            <a:normAutofit/>
          </a:bodyPr>
          <a:lstStyle/>
          <a:p>
            <a:pPr marL="0" indent="0">
              <a:buNone/>
            </a:pPr>
            <a:endParaRPr lang="en-GB" dirty="0"/>
          </a:p>
          <a:p>
            <a:r>
              <a:rPr lang="en-GB" dirty="0"/>
              <a:t>We assess the year 2 skills used for each subject on a lesson by lesson basis</a:t>
            </a:r>
            <a:r>
              <a:rPr lang="en-GB" dirty="0" smtClean="0"/>
              <a:t>.</a:t>
            </a:r>
          </a:p>
          <a:p>
            <a:endParaRPr lang="en-GB" dirty="0"/>
          </a:p>
          <a:p>
            <a:r>
              <a:rPr lang="en-GB" dirty="0"/>
              <a:t>This will allow us to see who can master the year 2 skills needed and who will need further support. </a:t>
            </a:r>
            <a:endParaRPr lang="en-GB" dirty="0" smtClean="0"/>
          </a:p>
          <a:p>
            <a:pPr marL="0" indent="0">
              <a:buNone/>
            </a:pPr>
            <a:endParaRPr lang="en-GB" dirty="0"/>
          </a:p>
          <a:p>
            <a:r>
              <a:rPr lang="en-GB" dirty="0"/>
              <a:t>Children who have mastered the skills will then be moved onto a deeper understanding of that skill when revisited later in the school year. </a:t>
            </a:r>
            <a:endParaRPr lang="en-GB" dirty="0" smtClean="0"/>
          </a:p>
          <a:p>
            <a:endParaRPr lang="en-GB" dirty="0"/>
          </a:p>
        </p:txBody>
      </p:sp>
      <p:pic>
        <p:nvPicPr>
          <p:cNvPr id="6146" name="Picture 2" descr="C:\Users\ITadmin\AppData\Local\Microsoft\Windows\Temporary Internet Files\Content.IE5\W29HHZKZ\geography[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3386" y="385156"/>
            <a:ext cx="1323975" cy="120361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ITadmin\AppData\Local\Microsoft\Windows\Temporary Internet Files\Content.IE5\1IC0PZGQ\8541349894_01ec4b895f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8233" y="385156"/>
            <a:ext cx="803434"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ITadmin\AppData\Local\Microsoft\Windows\Temporary Internet Files\Content.IE5\1IC0PZGQ\music_note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6840" y="385156"/>
            <a:ext cx="1188720" cy="1110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799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lstStyle/>
          <a:p>
            <a:pPr marL="0" indent="0">
              <a:buNone/>
            </a:pPr>
            <a:r>
              <a:rPr lang="en-GB" b="1" dirty="0" smtClean="0"/>
              <a:t>Guided Reading Sessions: </a:t>
            </a:r>
          </a:p>
          <a:p>
            <a:pPr marL="0" indent="0">
              <a:buNone/>
            </a:pPr>
            <a:endParaRPr lang="en-GB" dirty="0"/>
          </a:p>
          <a:p>
            <a:r>
              <a:rPr lang="en-GB" dirty="0" smtClean="0"/>
              <a:t>Take place once a day for 30 minutes in the morning</a:t>
            </a:r>
          </a:p>
          <a:p>
            <a:endParaRPr lang="en-GB" dirty="0"/>
          </a:p>
          <a:p>
            <a:r>
              <a:rPr lang="en-GB" dirty="0" smtClean="0"/>
              <a:t>Whole class twice a week and in Small groups 3 times a week</a:t>
            </a:r>
          </a:p>
          <a:p>
            <a:endParaRPr lang="en-GB" dirty="0"/>
          </a:p>
          <a:p>
            <a:r>
              <a:rPr lang="en-GB" dirty="0" smtClean="0"/>
              <a:t>Key priorities from the curriculum will be taught during these sessions  </a:t>
            </a:r>
          </a:p>
          <a:p>
            <a:endParaRPr lang="en-GB" dirty="0"/>
          </a:p>
          <a:p>
            <a:r>
              <a:rPr lang="en-GB" dirty="0" smtClean="0"/>
              <a:t>Teachers will no longer be writing in your child’s reading record book, this will be for you to record the books that your child has read at home</a:t>
            </a:r>
            <a:endParaRPr lang="en-GB" dirty="0"/>
          </a:p>
        </p:txBody>
      </p:sp>
      <p:pic>
        <p:nvPicPr>
          <p:cNvPr id="2050" name="Picture 2" descr="C:\Users\ITadmin\AppData\Local\Microsoft\Windows\Temporary Internet Files\Content.IE5\1IC0PZGQ\reading_ico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8562" y="396240"/>
            <a:ext cx="1598758" cy="1642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591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677334" y="1477632"/>
            <a:ext cx="9239398" cy="4923167"/>
          </a:xfrm>
        </p:spPr>
        <p:txBody>
          <a:bodyPr>
            <a:normAutofit fontScale="62500" lnSpcReduction="20000"/>
          </a:bodyPr>
          <a:lstStyle/>
          <a:p>
            <a:r>
              <a:rPr lang="en-GB" sz="3300" dirty="0"/>
              <a:t>Children will receive weekly homework this will consist </a:t>
            </a:r>
            <a:r>
              <a:rPr lang="en-GB" sz="3300" dirty="0" smtClean="0"/>
              <a:t>of:</a:t>
            </a:r>
          </a:p>
          <a:p>
            <a:endParaRPr lang="en-GB" sz="3300" dirty="0"/>
          </a:p>
          <a:p>
            <a:pPr marL="0" indent="0">
              <a:buNone/>
            </a:pPr>
            <a:r>
              <a:rPr lang="en-GB" sz="3300" b="1" dirty="0" smtClean="0"/>
              <a:t>1 - </a:t>
            </a:r>
            <a:r>
              <a:rPr lang="en-GB" sz="3300" b="1" dirty="0"/>
              <a:t> Reading a book at least 3 times a week. (preferably every day</a:t>
            </a:r>
            <a:r>
              <a:rPr lang="en-GB" sz="3300" b="1" dirty="0" smtClean="0"/>
              <a:t>).</a:t>
            </a:r>
          </a:p>
          <a:p>
            <a:pPr marL="0" indent="0">
              <a:buNone/>
            </a:pPr>
            <a:r>
              <a:rPr lang="en-GB" sz="3300" b="1" dirty="0" smtClean="0"/>
              <a:t> 2- Comprehension and Maths book where one page will be completed weekly. These will be given out on a Friday and need to be back in school on a Wednesday.</a:t>
            </a:r>
            <a:endParaRPr lang="en-GB" sz="3300" b="1" dirty="0"/>
          </a:p>
          <a:p>
            <a:pPr marL="0" indent="0">
              <a:buNone/>
            </a:pPr>
            <a:r>
              <a:rPr lang="en-GB" sz="3300" b="1" dirty="0" smtClean="0"/>
              <a:t>3 </a:t>
            </a:r>
            <a:r>
              <a:rPr lang="en-GB" sz="3300" b="1" dirty="0"/>
              <a:t>-Weekly spellings  - </a:t>
            </a:r>
            <a:r>
              <a:rPr lang="en-GB" sz="3300" b="1" dirty="0" smtClean="0"/>
              <a:t>will be sent home on a Friday for the children to practise for their </a:t>
            </a:r>
            <a:r>
              <a:rPr lang="en-GB" sz="3300" b="1" smtClean="0"/>
              <a:t>weekly test</a:t>
            </a:r>
            <a:endParaRPr lang="en-GB" sz="3300" b="1" dirty="0"/>
          </a:p>
          <a:p>
            <a:pPr marL="0" indent="0">
              <a:buNone/>
            </a:pPr>
            <a:endParaRPr lang="en-GB" sz="3300" dirty="0" smtClean="0"/>
          </a:p>
          <a:p>
            <a:r>
              <a:rPr lang="en-GB" sz="3300" dirty="0" smtClean="0"/>
              <a:t>In </a:t>
            </a:r>
            <a:r>
              <a:rPr lang="en-GB" sz="3300" dirty="0"/>
              <a:t>the reading </a:t>
            </a:r>
            <a:r>
              <a:rPr lang="en-GB" sz="3300" dirty="0" smtClean="0"/>
              <a:t>diary adults just </a:t>
            </a:r>
            <a:r>
              <a:rPr lang="en-GB" sz="3300" dirty="0"/>
              <a:t>need to sign </a:t>
            </a:r>
            <a:r>
              <a:rPr lang="en-GB" sz="3300" dirty="0" smtClean="0"/>
              <a:t>and date each time your child has read. </a:t>
            </a:r>
            <a:endParaRPr lang="en-GB" sz="3300" dirty="0"/>
          </a:p>
          <a:p>
            <a:endParaRPr lang="en-GB" sz="3300" dirty="0" smtClean="0"/>
          </a:p>
          <a:p>
            <a:r>
              <a:rPr lang="en-GB" sz="3300" dirty="0" smtClean="0"/>
              <a:t>All </a:t>
            </a:r>
            <a:r>
              <a:rPr lang="en-GB" sz="3300" dirty="0"/>
              <a:t>of the above will allow us to also colour code their homework section on your child's </a:t>
            </a:r>
            <a:r>
              <a:rPr lang="en-GB" sz="3300" dirty="0" smtClean="0"/>
              <a:t>termly report.</a:t>
            </a:r>
          </a:p>
          <a:p>
            <a:endParaRPr lang="en-GB" sz="3300" dirty="0"/>
          </a:p>
          <a:p>
            <a:endParaRPr lang="en-GB" dirty="0"/>
          </a:p>
        </p:txBody>
      </p:sp>
      <p:pic>
        <p:nvPicPr>
          <p:cNvPr id="7170" name="Picture 2" descr="C:\Users\ITadmin\AppData\Local\Microsoft\Windows\Temporary Internet Files\Content.IE5\41ZRWJPM\dji_schooltop_homework_c_revised[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5561" y="238328"/>
            <a:ext cx="2773680" cy="1239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060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Reading</a:t>
            </a:r>
          </a:p>
        </p:txBody>
      </p:sp>
      <p:sp>
        <p:nvSpPr>
          <p:cNvPr id="3" name="Content Placeholder 2"/>
          <p:cNvSpPr>
            <a:spLocks noGrp="1"/>
          </p:cNvSpPr>
          <p:nvPr>
            <p:ph idx="1"/>
          </p:nvPr>
        </p:nvSpPr>
        <p:spPr>
          <a:xfrm>
            <a:off x="677334" y="2160589"/>
            <a:ext cx="9739412" cy="3880773"/>
          </a:xfrm>
        </p:spPr>
        <p:txBody>
          <a:bodyPr>
            <a:normAutofit fontScale="92500" lnSpcReduction="20000"/>
          </a:bodyPr>
          <a:lstStyle/>
          <a:p>
            <a:pPr marL="0" indent="0">
              <a:buNone/>
            </a:pPr>
            <a:r>
              <a:rPr lang="en-GB" b="1" dirty="0" smtClean="0"/>
              <a:t>Word level work will focus on:</a:t>
            </a:r>
          </a:p>
          <a:p>
            <a:pPr marL="0" indent="0">
              <a:buNone/>
            </a:pPr>
            <a:endParaRPr lang="en-GB" dirty="0"/>
          </a:p>
          <a:p>
            <a:r>
              <a:rPr lang="en-GB" dirty="0" smtClean="0"/>
              <a:t>Polysyllabic words – these are words with more than one syllable such as helpdesk, windmill</a:t>
            </a:r>
          </a:p>
          <a:p>
            <a:endParaRPr lang="en-GB" dirty="0"/>
          </a:p>
          <a:p>
            <a:r>
              <a:rPr lang="en-GB" dirty="0" smtClean="0"/>
              <a:t>Suffixes and Prefixes – groups of letters that can be added to either the end or beginning of the root word e.g. sad + </a:t>
            </a:r>
            <a:r>
              <a:rPr lang="en-GB" dirty="0" smtClean="0">
                <a:solidFill>
                  <a:srgbClr val="7030A0"/>
                </a:solidFill>
              </a:rPr>
              <a:t>ness </a:t>
            </a:r>
            <a:r>
              <a:rPr lang="en-GB" dirty="0" smtClean="0"/>
              <a:t>= sad</a:t>
            </a:r>
            <a:r>
              <a:rPr lang="en-GB" dirty="0" smtClean="0">
                <a:solidFill>
                  <a:srgbClr val="7030A0"/>
                </a:solidFill>
              </a:rPr>
              <a:t>ness </a:t>
            </a:r>
            <a:r>
              <a:rPr lang="en-GB" dirty="0" smtClean="0">
                <a:solidFill>
                  <a:schemeClr val="tx1"/>
                </a:solidFill>
              </a:rPr>
              <a:t>and</a:t>
            </a:r>
            <a:r>
              <a:rPr lang="en-GB" dirty="0" smtClean="0">
                <a:solidFill>
                  <a:srgbClr val="7030A0"/>
                </a:solidFill>
              </a:rPr>
              <a:t> un </a:t>
            </a:r>
            <a:r>
              <a:rPr lang="en-GB" dirty="0" smtClean="0">
                <a:solidFill>
                  <a:schemeClr val="tx1"/>
                </a:solidFill>
              </a:rPr>
              <a:t>+</a:t>
            </a:r>
            <a:r>
              <a:rPr lang="en-GB" dirty="0" smtClean="0">
                <a:solidFill>
                  <a:srgbClr val="7030A0"/>
                </a:solidFill>
              </a:rPr>
              <a:t> </a:t>
            </a:r>
            <a:r>
              <a:rPr lang="en-GB" dirty="0" smtClean="0">
                <a:solidFill>
                  <a:schemeClr val="tx1"/>
                </a:solidFill>
              </a:rPr>
              <a:t>well</a:t>
            </a:r>
            <a:r>
              <a:rPr lang="en-GB" dirty="0" smtClean="0">
                <a:solidFill>
                  <a:srgbClr val="7030A0"/>
                </a:solidFill>
              </a:rPr>
              <a:t> = un</a:t>
            </a:r>
            <a:r>
              <a:rPr lang="en-GB" dirty="0" smtClean="0">
                <a:solidFill>
                  <a:schemeClr val="tx1"/>
                </a:solidFill>
              </a:rPr>
              <a:t>well</a:t>
            </a:r>
          </a:p>
          <a:p>
            <a:endParaRPr lang="en-GB" dirty="0"/>
          </a:p>
          <a:p>
            <a:r>
              <a:rPr lang="en-GB" dirty="0" smtClean="0"/>
              <a:t>Common Exception Words – words in which the English spelling code works in an unusual or uncommon way</a:t>
            </a:r>
          </a:p>
          <a:p>
            <a:endParaRPr lang="en-GB" dirty="0"/>
          </a:p>
          <a:p>
            <a:r>
              <a:rPr lang="en-GB" dirty="0" smtClean="0"/>
              <a:t>Reading Speed and Accuracy  </a:t>
            </a:r>
          </a:p>
          <a:p>
            <a:pPr marL="0" indent="0">
              <a:buNone/>
            </a:pPr>
            <a:r>
              <a:rPr lang="en-GB" dirty="0" smtClean="0"/>
              <a:t> </a:t>
            </a:r>
            <a:endParaRPr lang="en-GB" dirty="0"/>
          </a:p>
        </p:txBody>
      </p:sp>
    </p:spTree>
    <p:extLst>
      <p:ext uri="{BB962C8B-B14F-4D97-AF65-F5344CB8AC3E}">
        <p14:creationId xmlns:p14="http://schemas.microsoft.com/office/powerpoint/2010/main" val="722997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Assessment:</a:t>
            </a:r>
          </a:p>
          <a:p>
            <a:pPr marL="0" indent="0">
              <a:buNone/>
            </a:pPr>
            <a:endParaRPr lang="en-GB" dirty="0"/>
          </a:p>
          <a:p>
            <a:r>
              <a:rPr lang="en-GB" dirty="0" smtClean="0"/>
              <a:t>Curriculum (we will teach everything that is in the curriculum) but the Test will only test some aspects of it -  </a:t>
            </a:r>
          </a:p>
          <a:p>
            <a:pPr marL="0" indent="0">
              <a:buNone/>
            </a:pPr>
            <a:endParaRPr lang="en-GB" dirty="0"/>
          </a:p>
          <a:p>
            <a:r>
              <a:rPr lang="en-GB" dirty="0" smtClean="0"/>
              <a:t>End of year assessments  - SATs tests – 2 papers</a:t>
            </a:r>
          </a:p>
          <a:p>
            <a:endParaRPr lang="en-GB" dirty="0"/>
          </a:p>
          <a:p>
            <a:r>
              <a:rPr lang="en-GB" dirty="0" smtClean="0"/>
              <a:t>How you can support – complete the weekly homework comprehension page, read with your child at least 3 times a week and write the books that they have read in their Reading diary</a:t>
            </a:r>
          </a:p>
        </p:txBody>
      </p:sp>
    </p:spTree>
    <p:extLst>
      <p:ext uri="{BB962C8B-B14F-4D97-AF65-F5344CB8AC3E}">
        <p14:creationId xmlns:p14="http://schemas.microsoft.com/office/powerpoint/2010/main" val="4208934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t>
            </a:r>
            <a:endParaRPr lang="en-GB" dirty="0"/>
          </a:p>
        </p:txBody>
      </p:sp>
      <p:sp>
        <p:nvSpPr>
          <p:cNvPr id="3" name="Content Placeholder 2"/>
          <p:cNvSpPr>
            <a:spLocks noGrp="1"/>
          </p:cNvSpPr>
          <p:nvPr>
            <p:ph idx="1"/>
          </p:nvPr>
        </p:nvSpPr>
        <p:spPr/>
        <p:txBody>
          <a:bodyPr/>
          <a:lstStyle/>
          <a:p>
            <a:pPr marL="0" indent="0">
              <a:buNone/>
            </a:pPr>
            <a:r>
              <a:rPr lang="en-GB" b="1" dirty="0" smtClean="0"/>
              <a:t>What and when will the children be writing?</a:t>
            </a:r>
          </a:p>
          <a:p>
            <a:pPr marL="0" indent="0">
              <a:buNone/>
            </a:pPr>
            <a:endParaRPr lang="en-GB" dirty="0"/>
          </a:p>
          <a:p>
            <a:r>
              <a:rPr lang="en-GB" dirty="0" smtClean="0"/>
              <a:t>No test in writing</a:t>
            </a:r>
          </a:p>
          <a:p>
            <a:endParaRPr lang="en-GB" dirty="0"/>
          </a:p>
          <a:p>
            <a:r>
              <a:rPr lang="en-GB" dirty="0" smtClean="0"/>
              <a:t>Range of work from a sustained period of time</a:t>
            </a:r>
          </a:p>
          <a:p>
            <a:endParaRPr lang="en-GB" dirty="0"/>
          </a:p>
          <a:p>
            <a:r>
              <a:rPr lang="en-GB" dirty="0" smtClean="0"/>
              <a:t>Range of genres will be taught throughout the year</a:t>
            </a:r>
          </a:p>
          <a:p>
            <a:endParaRPr lang="en-GB" dirty="0"/>
          </a:p>
          <a:p>
            <a:r>
              <a:rPr lang="en-GB" dirty="0" smtClean="0"/>
              <a:t>Range of subjects</a:t>
            </a:r>
            <a:endParaRPr lang="en-GB" dirty="0"/>
          </a:p>
        </p:txBody>
      </p:sp>
      <p:pic>
        <p:nvPicPr>
          <p:cNvPr id="3074" name="Picture 2" descr="C:\Users\ITadmin\AppData\Local\Microsoft\Windows\Temporary Internet Files\Content.IE5\1IC0PZGQ\perpage000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0712" y="204216"/>
            <a:ext cx="2045208" cy="1587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755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smtClean="0"/>
              <a:t>What do the children need to do to meet expectation? </a:t>
            </a:r>
          </a:p>
          <a:p>
            <a:pPr marL="0" indent="0">
              <a:buNone/>
            </a:pPr>
            <a:endParaRPr lang="en-GB" dirty="0" smtClean="0"/>
          </a:p>
          <a:p>
            <a:r>
              <a:rPr lang="en-GB" dirty="0" smtClean="0"/>
              <a:t>Curriculum (they will be taught all the skills within the curriculum) but at the end of the year be assessed using the Assessment Frame Work, which will only assess some skills</a:t>
            </a:r>
          </a:p>
          <a:p>
            <a:endParaRPr lang="en-GB" dirty="0"/>
          </a:p>
          <a:p>
            <a:r>
              <a:rPr lang="en-GB" dirty="0" smtClean="0"/>
              <a:t>Handwriting – this has been a focus for the school and it has improved but we will continue to work on it. To reach the expected level at the end of the year the children will need to be ensure letters are the correct size and orientation to each other especially capital letters. To be working at Greater Depth they will need to demonstrate using horizontal and diagonal strokes for joining their writing.</a:t>
            </a:r>
          </a:p>
          <a:p>
            <a:endParaRPr lang="en-GB" dirty="0"/>
          </a:p>
          <a:p>
            <a:r>
              <a:rPr lang="en-GB" dirty="0" smtClean="0"/>
              <a:t>Spelling – they will need to segment spoken words into phonemes and represent these in graphemes, spelling most of these words correctly and making phonetically plausible attempts at others.</a:t>
            </a:r>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481594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What are we doing to help your child?  </a:t>
            </a:r>
          </a:p>
          <a:p>
            <a:pPr marL="0" indent="0">
              <a:buNone/>
            </a:pPr>
            <a:endParaRPr lang="en-GB" dirty="0"/>
          </a:p>
          <a:p>
            <a:r>
              <a:rPr lang="en-GB" dirty="0" smtClean="0"/>
              <a:t>Better understanding of expectations to reach the expected level</a:t>
            </a:r>
          </a:p>
          <a:p>
            <a:endParaRPr lang="en-GB" dirty="0"/>
          </a:p>
          <a:p>
            <a:r>
              <a:rPr lang="en-GB" dirty="0" smtClean="0"/>
              <a:t>Explicit spelling and handwriting sessions</a:t>
            </a:r>
          </a:p>
          <a:p>
            <a:endParaRPr lang="en-GB" dirty="0"/>
          </a:p>
          <a:p>
            <a:r>
              <a:rPr lang="en-GB" dirty="0" smtClean="0"/>
              <a:t>High quality modelling of skills</a:t>
            </a:r>
          </a:p>
          <a:p>
            <a:endParaRPr lang="en-GB" dirty="0"/>
          </a:p>
          <a:p>
            <a:r>
              <a:rPr lang="en-GB" dirty="0" smtClean="0"/>
              <a:t>Assessing afternoon writing for example Science written work will be expected to be at the same standard as morning writing</a:t>
            </a:r>
          </a:p>
          <a:p>
            <a:endParaRPr lang="en-GB" dirty="0"/>
          </a:p>
        </p:txBody>
      </p:sp>
    </p:spTree>
    <p:extLst>
      <p:ext uri="{BB962C8B-B14F-4D97-AF65-F5344CB8AC3E}">
        <p14:creationId xmlns:p14="http://schemas.microsoft.com/office/powerpoint/2010/main" val="1811877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GPS (SPAG)</a:t>
            </a:r>
            <a:endParaRPr lang="en-GB" dirty="0"/>
          </a:p>
        </p:txBody>
      </p:sp>
      <p:sp>
        <p:nvSpPr>
          <p:cNvPr id="3" name="Content Placeholder 2"/>
          <p:cNvSpPr>
            <a:spLocks noGrp="1"/>
          </p:cNvSpPr>
          <p:nvPr>
            <p:ph idx="1"/>
          </p:nvPr>
        </p:nvSpPr>
        <p:spPr/>
        <p:txBody>
          <a:bodyPr/>
          <a:lstStyle/>
          <a:p>
            <a:pPr marL="0" indent="0">
              <a:buNone/>
            </a:pPr>
            <a:r>
              <a:rPr lang="en-GB" b="1" dirty="0" smtClean="0"/>
              <a:t>What is GPS?  </a:t>
            </a:r>
          </a:p>
          <a:p>
            <a:pPr marL="0" indent="0">
              <a:buNone/>
            </a:pPr>
            <a:endParaRPr lang="en-GB" dirty="0"/>
          </a:p>
          <a:p>
            <a:r>
              <a:rPr lang="en-GB" dirty="0" smtClean="0"/>
              <a:t>Grammar</a:t>
            </a:r>
          </a:p>
          <a:p>
            <a:endParaRPr lang="en-GB" dirty="0"/>
          </a:p>
          <a:p>
            <a:r>
              <a:rPr lang="en-GB" dirty="0" smtClean="0"/>
              <a:t>Punctuation</a:t>
            </a:r>
          </a:p>
          <a:p>
            <a:endParaRPr lang="en-GB" dirty="0"/>
          </a:p>
          <a:p>
            <a:r>
              <a:rPr lang="en-GB" dirty="0" smtClean="0"/>
              <a:t>Spelling</a:t>
            </a:r>
            <a:endParaRPr lang="en-GB" dirty="0"/>
          </a:p>
        </p:txBody>
      </p:sp>
    </p:spTree>
    <p:extLst>
      <p:ext uri="{BB962C8B-B14F-4D97-AF65-F5344CB8AC3E}">
        <p14:creationId xmlns:p14="http://schemas.microsoft.com/office/powerpoint/2010/main" val="3432568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GPS</a:t>
            </a:r>
            <a:endParaRPr lang="en-GB" dirty="0"/>
          </a:p>
        </p:txBody>
      </p:sp>
      <p:sp>
        <p:nvSpPr>
          <p:cNvPr id="3" name="Content Placeholder 2"/>
          <p:cNvSpPr>
            <a:spLocks noGrp="1"/>
          </p:cNvSpPr>
          <p:nvPr>
            <p:ph idx="1"/>
          </p:nvPr>
        </p:nvSpPr>
        <p:spPr/>
        <p:txBody>
          <a:bodyPr/>
          <a:lstStyle/>
          <a:p>
            <a:pPr marL="0" indent="0">
              <a:buNone/>
            </a:pPr>
            <a:r>
              <a:rPr lang="en-GB" b="1" dirty="0" smtClean="0"/>
              <a:t>How do we teach GPS?</a:t>
            </a:r>
            <a:endParaRPr lang="en-GB" dirty="0" smtClean="0"/>
          </a:p>
          <a:p>
            <a:endParaRPr lang="en-GB" dirty="0"/>
          </a:p>
          <a:p>
            <a:r>
              <a:rPr lang="en-GB" dirty="0" smtClean="0"/>
              <a:t>Explicit Grammar/Punctuation sessions take place daily</a:t>
            </a:r>
          </a:p>
          <a:p>
            <a:endParaRPr lang="en-GB" dirty="0"/>
          </a:p>
          <a:p>
            <a:r>
              <a:rPr lang="en-GB" dirty="0" smtClean="0"/>
              <a:t>Sessions designed to match test layout – the children will be exposed to the different ways in which questions in the test will be phrased and the different formats that are used</a:t>
            </a:r>
          </a:p>
          <a:p>
            <a:endParaRPr lang="en-GB" dirty="0"/>
          </a:p>
          <a:p>
            <a:r>
              <a:rPr lang="en-GB" dirty="0" smtClean="0"/>
              <a:t>Writing / Reading sessions</a:t>
            </a:r>
            <a:endParaRPr lang="en-GB" dirty="0"/>
          </a:p>
        </p:txBody>
      </p:sp>
    </p:spTree>
    <p:extLst>
      <p:ext uri="{BB962C8B-B14F-4D97-AF65-F5344CB8AC3E}">
        <p14:creationId xmlns:p14="http://schemas.microsoft.com/office/powerpoint/2010/main" val="24863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6">
      <a:dk1>
        <a:sysClr val="windowText" lastClr="000000"/>
      </a:dk1>
      <a:lt1>
        <a:sysClr val="window" lastClr="FFFFFF"/>
      </a:lt1>
      <a:dk2>
        <a:srgbClr val="2C3C43"/>
      </a:dk2>
      <a:lt2>
        <a:srgbClr val="EBEBEB"/>
      </a:lt2>
      <a:accent1>
        <a:srgbClr val="FF0000"/>
      </a:accent1>
      <a:accent2>
        <a:srgbClr val="000000"/>
      </a:accent2>
      <a:accent3>
        <a:srgbClr val="E6B91E"/>
      </a:accent3>
      <a:accent4>
        <a:srgbClr val="E76618"/>
      </a:accent4>
      <a:accent5>
        <a:srgbClr val="C42F1A"/>
      </a:accent5>
      <a:accent6>
        <a:srgbClr val="FE9999"/>
      </a:accent6>
      <a:hlink>
        <a:srgbClr val="000000"/>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241</TotalTime>
  <Words>1095</Words>
  <Application>Microsoft Office PowerPoint</Application>
  <PresentationFormat>Custom</PresentationFormat>
  <Paragraphs>193</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Year 2 Curriculum Meeting </vt:lpstr>
      <vt:lpstr>Reading </vt:lpstr>
      <vt:lpstr>Reading</vt:lpstr>
      <vt:lpstr>Reading </vt:lpstr>
      <vt:lpstr>Writing </vt:lpstr>
      <vt:lpstr>Writing </vt:lpstr>
      <vt:lpstr>Writing </vt:lpstr>
      <vt:lpstr>GPS (SPAG)</vt:lpstr>
      <vt:lpstr>GPS</vt:lpstr>
      <vt:lpstr>Maths </vt:lpstr>
      <vt:lpstr>Maths </vt:lpstr>
      <vt:lpstr>Times tables </vt:lpstr>
      <vt:lpstr>SATS</vt:lpstr>
      <vt:lpstr>GPS</vt:lpstr>
      <vt:lpstr>Reading </vt:lpstr>
      <vt:lpstr>Reading Con…</vt:lpstr>
      <vt:lpstr>Maths </vt:lpstr>
      <vt:lpstr>Phonics </vt:lpstr>
      <vt:lpstr>Foundation Subjects </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Linsey</cp:lastModifiedBy>
  <cp:revision>22</cp:revision>
  <cp:lastPrinted>2017-09-15T10:58:41Z</cp:lastPrinted>
  <dcterms:created xsi:type="dcterms:W3CDTF">2016-09-25T08:21:39Z</dcterms:created>
  <dcterms:modified xsi:type="dcterms:W3CDTF">2018-02-21T15:02:39Z</dcterms:modified>
</cp:coreProperties>
</file>