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67" r:id="rId5"/>
    <p:sldId id="268" r:id="rId6"/>
    <p:sldId id="264" r:id="rId7"/>
    <p:sldId id="265" r:id="rId8"/>
    <p:sldId id="266" r:id="rId9"/>
    <p:sldId id="269" r:id="rId10"/>
    <p:sldId id="271" r:id="rId11"/>
    <p:sldId id="258" r:id="rId12"/>
    <p:sldId id="259" r:id="rId13"/>
    <p:sldId id="260" r:id="rId14"/>
    <p:sldId id="261" r:id="rId15"/>
    <p:sldId id="262" r:id="rId16"/>
    <p:sldId id="263"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5EAF4E-0AB2-4B79-BAEF-6F7E0EB59D33}"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E66AD-0ABF-4616-BB11-08E0AD1C72E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EAF4E-0AB2-4B79-BAEF-6F7E0EB59D33}"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E66AD-0ABF-4616-BB11-08E0AD1C72E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EAF4E-0AB2-4B79-BAEF-6F7E0EB59D33}"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E66AD-0ABF-4616-BB11-08E0AD1C72E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5EAF4E-0AB2-4B79-BAEF-6F7E0EB59D33}"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E66AD-0ABF-4616-BB11-08E0AD1C72E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B5EAF4E-0AB2-4B79-BAEF-6F7E0EB59D33}"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E66AD-0ABF-4616-BB11-08E0AD1C72E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5EAF4E-0AB2-4B79-BAEF-6F7E0EB59D33}"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E66AD-0ABF-4616-BB11-08E0AD1C72E0}"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5EAF4E-0AB2-4B79-BAEF-6F7E0EB59D33}" type="datetimeFigureOut">
              <a:rPr lang="en-GB" smtClean="0"/>
              <a:t>09/01/2018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E66AD-0ABF-4616-BB11-08E0AD1C72E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5EAF4E-0AB2-4B79-BAEF-6F7E0EB59D33}" type="datetimeFigureOut">
              <a:rPr lang="en-GB" smtClean="0"/>
              <a:t>09/01/2018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E66AD-0ABF-4616-BB11-08E0AD1C72E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AF4E-0AB2-4B79-BAEF-6F7E0EB59D33}" type="datetimeFigureOut">
              <a:rPr lang="en-GB" smtClean="0"/>
              <a:t>09/01/2018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E66AD-0ABF-4616-BB11-08E0AD1C72E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B5EAF4E-0AB2-4B79-BAEF-6F7E0EB59D33}" type="datetimeFigureOut">
              <a:rPr lang="en-GB" smtClean="0"/>
              <a:t>09/01/2018</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63E66AD-0ABF-4616-BB11-08E0AD1C72E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EAF4E-0AB2-4B79-BAEF-6F7E0EB59D33}"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E66AD-0ABF-4616-BB11-08E0AD1C72E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B5EAF4E-0AB2-4B79-BAEF-6F7E0EB59D33}" type="datetimeFigureOut">
              <a:rPr lang="en-GB" smtClean="0"/>
              <a:t>09/01/2018</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63E66AD-0ABF-4616-BB11-08E0AD1C72E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Parent Forum </a:t>
            </a:r>
            <a:endParaRPr lang="en-GB" dirty="0"/>
          </a:p>
        </p:txBody>
      </p:sp>
      <p:sp>
        <p:nvSpPr>
          <p:cNvPr id="3" name="Subtitle 2"/>
          <p:cNvSpPr>
            <a:spLocks noGrp="1"/>
          </p:cNvSpPr>
          <p:nvPr>
            <p:ph type="subTitle" idx="1"/>
          </p:nvPr>
        </p:nvSpPr>
        <p:spPr/>
        <p:txBody>
          <a:bodyPr/>
          <a:lstStyle/>
          <a:p>
            <a:r>
              <a:rPr lang="en-GB" dirty="0" smtClean="0"/>
              <a:t>Attendance and Communication</a:t>
            </a:r>
            <a:endParaRPr lang="en-GB" dirty="0"/>
          </a:p>
        </p:txBody>
      </p:sp>
    </p:spTree>
    <p:extLst>
      <p:ext uri="{BB962C8B-B14F-4D97-AF65-F5344CB8AC3E}">
        <p14:creationId xmlns:p14="http://schemas.microsoft.com/office/powerpoint/2010/main" val="1995959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61903" y="1965860"/>
            <a:ext cx="5648623" cy="1204306"/>
          </a:xfrm>
        </p:spPr>
        <p:txBody>
          <a:bodyPr/>
          <a:lstStyle/>
          <a:p>
            <a:r>
              <a:rPr lang="en-GB" dirty="0" smtClean="0"/>
              <a:t>Communication</a:t>
            </a:r>
            <a:endParaRPr lang="en-GB" dirty="0"/>
          </a:p>
        </p:txBody>
      </p:sp>
    </p:spTree>
    <p:extLst>
      <p:ext uri="{BB962C8B-B14F-4D97-AF65-F5344CB8AC3E}">
        <p14:creationId xmlns:p14="http://schemas.microsoft.com/office/powerpoint/2010/main" val="40189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8" t="10280" r="1874" b="5147"/>
          <a:stretch/>
        </p:blipFill>
        <p:spPr bwMode="auto">
          <a:xfrm>
            <a:off x="255613" y="980728"/>
            <a:ext cx="8511219"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893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61" t="10467" r="13845" b="5854"/>
          <a:stretch/>
        </p:blipFill>
        <p:spPr bwMode="auto">
          <a:xfrm>
            <a:off x="395536" y="965792"/>
            <a:ext cx="8208912" cy="529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437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39" t="10199" r="14682" b="6713"/>
          <a:stretch/>
        </p:blipFill>
        <p:spPr bwMode="auto">
          <a:xfrm>
            <a:off x="251520" y="692696"/>
            <a:ext cx="8712968" cy="567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19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18" t="13438" r="23014" b="5385"/>
          <a:stretch/>
        </p:blipFill>
        <p:spPr bwMode="auto">
          <a:xfrm>
            <a:off x="970752" y="462271"/>
            <a:ext cx="7272808" cy="601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92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196" t="17403" r="22713" b="36329"/>
          <a:stretch/>
        </p:blipFill>
        <p:spPr bwMode="auto">
          <a:xfrm>
            <a:off x="2411760" y="692696"/>
            <a:ext cx="4032448" cy="549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3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Phone Screensho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07863"/>
            <a:ext cx="2991700" cy="531179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087" t="29340" r="67069" b="49743"/>
          <a:stretch/>
        </p:blipFill>
        <p:spPr bwMode="auto">
          <a:xfrm>
            <a:off x="3635896" y="2467173"/>
            <a:ext cx="1805050" cy="179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962" y="707863"/>
            <a:ext cx="3160717" cy="527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55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 </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GB" dirty="0" smtClean="0">
                <a:latin typeface="Calibri" panose="020F0502020204030204" pitchFamily="34" charset="0"/>
              </a:rPr>
              <a:t>Better / worse</a:t>
            </a:r>
          </a:p>
          <a:p>
            <a:pPr>
              <a:buFont typeface="Arial" panose="020B0604020202020204" pitchFamily="34" charset="0"/>
              <a:buChar char="•"/>
            </a:pPr>
            <a:endParaRPr lang="en-GB" dirty="0">
              <a:latin typeface="Calibri" panose="020F0502020204030204" pitchFamily="34" charset="0"/>
            </a:endParaRPr>
          </a:p>
          <a:p>
            <a:pPr>
              <a:buFont typeface="Arial" panose="020B0604020202020204" pitchFamily="34" charset="0"/>
              <a:buChar char="•"/>
            </a:pPr>
            <a:r>
              <a:rPr lang="en-GB" dirty="0" smtClean="0">
                <a:latin typeface="Calibri" panose="020F0502020204030204" pitchFamily="34" charset="0"/>
              </a:rPr>
              <a:t>What is the easiest way to share information</a:t>
            </a:r>
          </a:p>
          <a:p>
            <a:pPr>
              <a:buFont typeface="Arial" panose="020B0604020202020204" pitchFamily="34" charset="0"/>
              <a:buChar char="•"/>
            </a:pPr>
            <a:endParaRPr lang="en-GB" dirty="0">
              <a:latin typeface="Calibri" panose="020F0502020204030204" pitchFamily="34" charset="0"/>
            </a:endParaRPr>
          </a:p>
          <a:p>
            <a:pPr>
              <a:buFont typeface="Arial" panose="020B0604020202020204" pitchFamily="34" charset="0"/>
              <a:buChar char="•"/>
            </a:pPr>
            <a:r>
              <a:rPr lang="en-GB" dirty="0" smtClean="0">
                <a:latin typeface="Calibri" panose="020F0502020204030204" pitchFamily="34" charset="0"/>
              </a:rPr>
              <a:t>Too soon  / Too late</a:t>
            </a:r>
          </a:p>
          <a:p>
            <a:pPr>
              <a:buFont typeface="Arial" panose="020B0604020202020204" pitchFamily="34" charset="0"/>
              <a:buChar char="•"/>
            </a:pPr>
            <a:endParaRPr lang="en-GB" dirty="0" smtClean="0">
              <a:latin typeface="Calibri" panose="020F0502020204030204" pitchFamily="34" charset="0"/>
            </a:endParaRPr>
          </a:p>
          <a:p>
            <a:pPr>
              <a:buFont typeface="Arial" panose="020B0604020202020204" pitchFamily="34" charset="0"/>
              <a:buChar char="•"/>
            </a:pPr>
            <a:r>
              <a:rPr lang="en-GB" dirty="0" smtClean="0">
                <a:latin typeface="Calibri" panose="020F0502020204030204" pitchFamily="34" charset="0"/>
              </a:rPr>
              <a:t>Ideas to improve communication </a:t>
            </a:r>
          </a:p>
          <a:p>
            <a:endParaRPr lang="en-GB" dirty="0" smtClean="0">
              <a:latin typeface="Calibri" panose="020F0502020204030204" pitchFamily="34" charset="0"/>
            </a:endParaRPr>
          </a:p>
          <a:p>
            <a:r>
              <a:rPr lang="en-GB" dirty="0">
                <a:latin typeface="Calibri" panose="020F0502020204030204" pitchFamily="34" charset="0"/>
              </a:rPr>
              <a:t>Parent suggestions sent in – </a:t>
            </a:r>
            <a:endParaRPr lang="en-GB" dirty="0" smtClean="0">
              <a:latin typeface="Calibri" panose="020F0502020204030204" pitchFamily="34" charset="0"/>
            </a:endParaRPr>
          </a:p>
          <a:p>
            <a:r>
              <a:rPr lang="en-GB" dirty="0" smtClean="0">
                <a:latin typeface="Calibri" panose="020F0502020204030204" pitchFamily="34" charset="0"/>
              </a:rPr>
              <a:t>Small slips with information </a:t>
            </a:r>
          </a:p>
          <a:p>
            <a:r>
              <a:rPr lang="en-GB" dirty="0" smtClean="0">
                <a:latin typeface="Calibri" panose="020F0502020204030204" pitchFamily="34" charset="0"/>
              </a:rPr>
              <a:t>All letters to be uploaded not just NL</a:t>
            </a:r>
          </a:p>
          <a:p>
            <a:r>
              <a:rPr lang="en-GB" dirty="0" smtClean="0">
                <a:latin typeface="Calibri" panose="020F0502020204030204" pitchFamily="34" charset="0"/>
              </a:rPr>
              <a:t>Further explanation on NL of dates</a:t>
            </a:r>
            <a:endParaRPr lang="en-GB" dirty="0">
              <a:latin typeface="Calibri" panose="020F0502020204030204" pitchFamily="34" charset="0"/>
            </a:endParaRPr>
          </a:p>
          <a:p>
            <a:endParaRPr lang="en-GB" dirty="0" smtClean="0"/>
          </a:p>
          <a:p>
            <a:endParaRPr lang="en-GB" dirty="0"/>
          </a:p>
          <a:p>
            <a:endParaRPr lang="en-GB" dirty="0" smtClean="0"/>
          </a:p>
        </p:txBody>
      </p:sp>
    </p:spTree>
    <p:extLst>
      <p:ext uri="{BB962C8B-B14F-4D97-AF65-F5344CB8AC3E}">
        <p14:creationId xmlns:p14="http://schemas.microsoft.com/office/powerpoint/2010/main" val="181269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61903" y="1965860"/>
            <a:ext cx="5648623" cy="1204306"/>
          </a:xfrm>
        </p:spPr>
        <p:txBody>
          <a:bodyPr/>
          <a:lstStyle/>
          <a:p>
            <a:r>
              <a:rPr lang="en-GB" dirty="0" smtClean="0"/>
              <a:t>Attendance </a:t>
            </a:r>
            <a:endParaRPr lang="en-GB" dirty="0"/>
          </a:p>
        </p:txBody>
      </p:sp>
    </p:spTree>
    <p:extLst>
      <p:ext uri="{BB962C8B-B14F-4D97-AF65-F5344CB8AC3E}">
        <p14:creationId xmlns:p14="http://schemas.microsoft.com/office/powerpoint/2010/main" val="218774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normAutofit fontScale="90000"/>
          </a:bodyPr>
          <a:lstStyle/>
          <a:p>
            <a:pPr algn="l"/>
            <a:r>
              <a:rPr lang="en-GB" dirty="0" smtClean="0"/>
              <a:t>The government expects:</a:t>
            </a:r>
            <a:br>
              <a:rPr lang="en-GB" dirty="0" smtClean="0"/>
            </a:br>
            <a:endParaRPr lang="en-GB" dirty="0"/>
          </a:p>
        </p:txBody>
      </p:sp>
      <p:sp>
        <p:nvSpPr>
          <p:cNvPr id="3" name="Content Placeholder 2"/>
          <p:cNvSpPr>
            <a:spLocks noGrp="1"/>
          </p:cNvSpPr>
          <p:nvPr>
            <p:ph idx="1"/>
          </p:nvPr>
        </p:nvSpPr>
        <p:spPr/>
        <p:txBody>
          <a:bodyPr>
            <a:noAutofit/>
          </a:bodyPr>
          <a:lstStyle/>
          <a:p>
            <a:pPr marL="0" indent="0">
              <a:buNone/>
            </a:pPr>
            <a:r>
              <a:rPr lang="en-GB" sz="1800" dirty="0" smtClean="0">
                <a:latin typeface="Calibri" panose="020F0502020204030204" pitchFamily="34" charset="0"/>
              </a:rPr>
              <a:t>Schools and local authorities to:</a:t>
            </a:r>
          </a:p>
          <a:p>
            <a:pPr marL="0" indent="0">
              <a:buNone/>
            </a:pPr>
            <a:endParaRPr lang="en-GB" sz="1800" dirty="0" smtClean="0">
              <a:latin typeface="Calibri" panose="020F0502020204030204" pitchFamily="34" charset="0"/>
            </a:endParaRPr>
          </a:p>
          <a:p>
            <a:pPr>
              <a:buFont typeface="Arial" panose="020B0604020202020204" pitchFamily="34" charset="0"/>
              <a:buChar char="•"/>
            </a:pPr>
            <a:r>
              <a:rPr lang="en-GB" sz="1800" dirty="0" smtClean="0">
                <a:latin typeface="Calibri" panose="020F0502020204030204" pitchFamily="34" charset="0"/>
              </a:rPr>
              <a:t>Promote good attendance and reduce absence, including persistent absence;</a:t>
            </a:r>
          </a:p>
          <a:p>
            <a:pPr>
              <a:buFont typeface="Arial" panose="020B0604020202020204" pitchFamily="34" charset="0"/>
              <a:buChar char="•"/>
            </a:pPr>
            <a:r>
              <a:rPr lang="en-GB" sz="1800" dirty="0" smtClean="0">
                <a:latin typeface="Calibri" panose="020F0502020204030204" pitchFamily="34" charset="0"/>
              </a:rPr>
              <a:t>ensure every pupil has access to full-time education to which they are entitled; </a:t>
            </a:r>
          </a:p>
          <a:p>
            <a:pPr marL="0" indent="0"/>
            <a:r>
              <a:rPr lang="en-GB" sz="1800" dirty="0" smtClean="0">
                <a:latin typeface="Calibri" panose="020F0502020204030204" pitchFamily="34" charset="0"/>
              </a:rPr>
              <a:t>      and,</a:t>
            </a:r>
          </a:p>
          <a:p>
            <a:pPr>
              <a:buFont typeface="Arial" panose="020B0604020202020204" pitchFamily="34" charset="0"/>
              <a:buChar char="•"/>
            </a:pPr>
            <a:r>
              <a:rPr lang="en-GB" sz="1800" dirty="0" smtClean="0">
                <a:latin typeface="Calibri" panose="020F0502020204030204" pitchFamily="34" charset="0"/>
              </a:rPr>
              <a:t>act early to address patterns of absence.</a:t>
            </a:r>
          </a:p>
          <a:p>
            <a:pPr>
              <a:buFont typeface="Arial" panose="020B0604020202020204" pitchFamily="34" charset="0"/>
              <a:buChar char="•"/>
            </a:pPr>
            <a:r>
              <a:rPr lang="en-GB" sz="1800" dirty="0" smtClean="0">
                <a:latin typeface="Calibri" panose="020F0502020204030204" pitchFamily="34" charset="0"/>
              </a:rPr>
              <a:t>Parents to perform their legal duty by ensuring their children of compulsory school age who are registered at school attend </a:t>
            </a:r>
            <a:r>
              <a:rPr lang="en-GB" sz="1800" b="1" u="sng" dirty="0" smtClean="0">
                <a:latin typeface="Calibri" panose="020F0502020204030204" pitchFamily="34" charset="0"/>
              </a:rPr>
              <a:t>regularly</a:t>
            </a:r>
            <a:r>
              <a:rPr lang="en-GB" sz="1800" dirty="0" smtClean="0">
                <a:latin typeface="Calibri" panose="020F0502020204030204" pitchFamily="34" charset="0"/>
              </a:rPr>
              <a:t>.</a:t>
            </a:r>
          </a:p>
          <a:p>
            <a:pPr>
              <a:buFont typeface="Arial" panose="020B0604020202020204" pitchFamily="34" charset="0"/>
              <a:buChar char="•"/>
            </a:pPr>
            <a:r>
              <a:rPr lang="en-GB" sz="1800" dirty="0" smtClean="0">
                <a:latin typeface="Calibri" panose="020F0502020204030204" pitchFamily="34" charset="0"/>
              </a:rPr>
              <a:t>All pupils to be punctual to their lessons.</a:t>
            </a:r>
            <a:endParaRPr lang="en-GB" sz="1800" dirty="0">
              <a:latin typeface="Calibri" panose="020F0502020204030204" pitchFamily="34" charset="0"/>
            </a:endParaRPr>
          </a:p>
        </p:txBody>
      </p:sp>
    </p:spTree>
    <p:extLst>
      <p:ext uri="{BB962C8B-B14F-4D97-AF65-F5344CB8AC3E}">
        <p14:creationId xmlns:p14="http://schemas.microsoft.com/office/powerpoint/2010/main" val="1614733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500" dirty="0" smtClean="0"/>
              <a:t>Regular</a:t>
            </a:r>
            <a:endParaRPr lang="en-GB" sz="2500"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1800" dirty="0" smtClean="0">
                <a:latin typeface="Calibri" panose="020F0502020204030204" pitchFamily="34" charset="0"/>
              </a:rPr>
              <a:t>IOW vs Platt</a:t>
            </a:r>
          </a:p>
          <a:p>
            <a:pPr>
              <a:buFont typeface="Arial" panose="020B0604020202020204" pitchFamily="34" charset="0"/>
              <a:buChar char="•"/>
            </a:pPr>
            <a:endParaRPr lang="en-GB" sz="1800" dirty="0" smtClean="0">
              <a:latin typeface="Calibri" panose="020F0502020204030204" pitchFamily="34" charset="0"/>
            </a:endParaRPr>
          </a:p>
          <a:p>
            <a:pPr>
              <a:buFont typeface="Arial" panose="020B0604020202020204" pitchFamily="34" charset="0"/>
              <a:buChar char="•"/>
            </a:pPr>
            <a:r>
              <a:rPr lang="en-GB" sz="1800" dirty="0" smtClean="0">
                <a:latin typeface="Calibri" panose="020F0502020204030204" pitchFamily="34" charset="0"/>
              </a:rPr>
              <a:t>Full time education – 100% of the time </a:t>
            </a:r>
          </a:p>
          <a:p>
            <a:pPr>
              <a:buFont typeface="Arial" panose="020B0604020202020204" pitchFamily="34" charset="0"/>
              <a:buChar char="•"/>
            </a:pPr>
            <a:endParaRPr lang="en-GB" sz="1800" dirty="0" smtClean="0">
              <a:latin typeface="Calibri" panose="020F0502020204030204" pitchFamily="34" charset="0"/>
            </a:endParaRPr>
          </a:p>
          <a:p>
            <a:pPr>
              <a:buFont typeface="Arial" panose="020B0604020202020204" pitchFamily="34" charset="0"/>
              <a:buChar char="•"/>
            </a:pPr>
            <a:r>
              <a:rPr lang="en-GB" sz="1800" dirty="0" smtClean="0">
                <a:latin typeface="Calibri" panose="020F0502020204030204" pitchFamily="34" charset="0"/>
              </a:rPr>
              <a:t>School rules</a:t>
            </a:r>
          </a:p>
          <a:p>
            <a:pPr>
              <a:buFont typeface="Arial" panose="020B0604020202020204" pitchFamily="34" charset="0"/>
              <a:buChar char="•"/>
            </a:pPr>
            <a:endParaRPr lang="en-GB" sz="1800" dirty="0" smtClean="0">
              <a:latin typeface="Calibri" panose="020F0502020204030204" pitchFamily="34" charset="0"/>
            </a:endParaRPr>
          </a:p>
          <a:p>
            <a:pPr>
              <a:buFont typeface="Arial" panose="020B0604020202020204" pitchFamily="34" charset="0"/>
              <a:buChar char="•"/>
            </a:pPr>
            <a:r>
              <a:rPr lang="en-GB" sz="1800" dirty="0" smtClean="0">
                <a:latin typeface="Calibri" panose="020F0502020204030204" pitchFamily="34" charset="0"/>
              </a:rPr>
              <a:t>Sensible prosecution 31 vs 30</a:t>
            </a:r>
          </a:p>
          <a:p>
            <a:pPr>
              <a:buFont typeface="Arial" panose="020B0604020202020204" pitchFamily="34" charset="0"/>
              <a:buChar char="•"/>
            </a:pPr>
            <a:endParaRPr lang="en-GB" sz="1800" dirty="0" smtClean="0">
              <a:latin typeface="Calibri" panose="020F0502020204030204" pitchFamily="34" charset="0"/>
            </a:endParaRPr>
          </a:p>
          <a:p>
            <a:pPr>
              <a:buFont typeface="Arial" panose="020B0604020202020204" pitchFamily="34" charset="0"/>
              <a:buChar char="•"/>
            </a:pPr>
            <a:r>
              <a:rPr lang="en-GB" sz="1800" dirty="0" smtClean="0">
                <a:latin typeface="Calibri" panose="020F0502020204030204" pitchFamily="34" charset="0"/>
              </a:rPr>
              <a:t>Law – to ensure your child receives efficient full-time education suitable to their age, ability, aptitude, either by regular attendance at school or otherwise.</a:t>
            </a:r>
            <a:endParaRPr lang="en-GB" sz="1800" dirty="0">
              <a:latin typeface="Calibri" panose="020F0502020204030204" pitchFamily="34" charset="0"/>
            </a:endParaRPr>
          </a:p>
        </p:txBody>
      </p:sp>
    </p:spTree>
    <p:extLst>
      <p:ext uri="{BB962C8B-B14F-4D97-AF65-F5344CB8AC3E}">
        <p14:creationId xmlns:p14="http://schemas.microsoft.com/office/powerpoint/2010/main" val="18276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229600" cy="1143000"/>
          </a:xfrm>
        </p:spPr>
        <p:txBody>
          <a:bodyPr>
            <a:normAutofit/>
          </a:bodyPr>
          <a:lstStyle/>
          <a:p>
            <a:pPr algn="l"/>
            <a:r>
              <a:rPr lang="en-GB" sz="2500" dirty="0" smtClean="0"/>
              <a:t>School Attendance and the Law</a:t>
            </a:r>
            <a:r>
              <a:rPr lang="en-GB" dirty="0" smtClean="0"/>
              <a:t/>
            </a:r>
            <a:br>
              <a:rPr lang="en-GB" dirty="0" smtClean="0"/>
            </a:br>
            <a:endParaRPr lang="en-GB" dirty="0"/>
          </a:p>
        </p:txBody>
      </p:sp>
      <p:sp>
        <p:nvSpPr>
          <p:cNvPr id="3" name="Content Placeholder 2"/>
          <p:cNvSpPr>
            <a:spLocks noGrp="1"/>
          </p:cNvSpPr>
          <p:nvPr>
            <p:ph idx="1"/>
          </p:nvPr>
        </p:nvSpPr>
        <p:spPr>
          <a:xfrm>
            <a:off x="611560" y="1484785"/>
            <a:ext cx="8013576" cy="3456384"/>
          </a:xfrm>
        </p:spPr>
        <p:txBody>
          <a:bodyPr>
            <a:normAutofit/>
          </a:bodyPr>
          <a:lstStyle/>
          <a:p>
            <a:pPr marL="0" indent="0">
              <a:buNone/>
            </a:pPr>
            <a:r>
              <a:rPr lang="en-GB" sz="1800" dirty="0" smtClean="0">
                <a:latin typeface="Calibri" panose="020F0502020204030204" pitchFamily="34" charset="0"/>
              </a:rPr>
              <a:t>There is no longer any entitlement in law for pupils to take time off during the term to go on holiday. In addition, the Supreme Court has ruled that the definition of regular school attendance is “in accordance with the rules prescribed by the school”.</a:t>
            </a:r>
          </a:p>
          <a:p>
            <a:endParaRPr lang="en-GB" sz="1800" dirty="0" smtClean="0">
              <a:latin typeface="Calibri" panose="020F0502020204030204" pitchFamily="34" charset="0"/>
            </a:endParaRPr>
          </a:p>
          <a:p>
            <a:pPr marL="0" indent="0">
              <a:buNone/>
            </a:pPr>
            <a:r>
              <a:rPr lang="en-GB" sz="1800" dirty="0" smtClean="0">
                <a:latin typeface="Calibri" panose="020F0502020204030204" pitchFamily="34" charset="0"/>
              </a:rPr>
              <a:t>The Education (Pupil Registration) (England) Regulations 2006 were amended in September 2013.  All references to family holidays and extended leave have been removed. The amendments specify that </a:t>
            </a:r>
            <a:r>
              <a:rPr lang="en-GB" sz="1800" dirty="0" err="1" smtClean="0">
                <a:latin typeface="Calibri" panose="020F0502020204030204" pitchFamily="34" charset="0"/>
              </a:rPr>
              <a:t>headteachers</a:t>
            </a:r>
            <a:r>
              <a:rPr lang="en-GB" sz="1800" dirty="0" smtClean="0">
                <a:latin typeface="Calibri" panose="020F0502020204030204" pitchFamily="34" charset="0"/>
              </a:rPr>
              <a:t> may not grant any leave of absence during term time unless there are "exceptional circumstances" and they no longer have the discretion to authorise up to ten days of absence each academic year.</a:t>
            </a:r>
          </a:p>
          <a:p>
            <a:endParaRPr lang="en-GB" sz="7200" dirty="0" smtClean="0"/>
          </a:p>
          <a:p>
            <a:endParaRPr lang="en-GB" dirty="0"/>
          </a:p>
        </p:txBody>
      </p:sp>
    </p:spTree>
    <p:extLst>
      <p:ext uri="{BB962C8B-B14F-4D97-AF65-F5344CB8AC3E}">
        <p14:creationId xmlns:p14="http://schemas.microsoft.com/office/powerpoint/2010/main" val="213963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34082"/>
          </a:xfrm>
        </p:spPr>
        <p:txBody>
          <a:bodyPr>
            <a:normAutofit fontScale="90000"/>
          </a:bodyPr>
          <a:lstStyle/>
          <a:p>
            <a:pPr algn="l"/>
            <a:r>
              <a:rPr lang="en-GB" dirty="0" smtClean="0"/>
              <a:t>Promoting Regular Attendance</a:t>
            </a:r>
            <a:br>
              <a:rPr lang="en-GB" dirty="0" smtClean="0"/>
            </a:br>
            <a:endParaRPr lang="en-GB" dirty="0"/>
          </a:p>
        </p:txBody>
      </p:sp>
      <p:sp>
        <p:nvSpPr>
          <p:cNvPr id="3" name="Content Placeholder 2"/>
          <p:cNvSpPr>
            <a:spLocks noGrp="1"/>
          </p:cNvSpPr>
          <p:nvPr>
            <p:ph idx="1"/>
          </p:nvPr>
        </p:nvSpPr>
        <p:spPr>
          <a:xfrm>
            <a:off x="539552" y="908720"/>
            <a:ext cx="7520940" cy="3579849"/>
          </a:xfrm>
        </p:spPr>
        <p:txBody>
          <a:bodyPr>
            <a:noAutofit/>
          </a:bodyPr>
          <a:lstStyle/>
          <a:p>
            <a:pPr marL="0" indent="0">
              <a:buNone/>
            </a:pPr>
            <a:r>
              <a:rPr lang="en-GB" dirty="0" smtClean="0">
                <a:latin typeface="Calibri" panose="020F0502020204030204" pitchFamily="34" charset="0"/>
              </a:rPr>
              <a:t>Helping to create a pattern of </a:t>
            </a:r>
            <a:r>
              <a:rPr lang="en-GB" b="1" u="sng" dirty="0" smtClean="0">
                <a:latin typeface="Calibri" panose="020F0502020204030204" pitchFamily="34" charset="0"/>
              </a:rPr>
              <a:t>regular</a:t>
            </a:r>
            <a:r>
              <a:rPr lang="en-GB" dirty="0" smtClean="0">
                <a:latin typeface="Calibri" panose="020F0502020204030204" pitchFamily="34" charset="0"/>
              </a:rPr>
              <a:t> attendance is the responsibility of parents, pupils and all members of school staff.</a:t>
            </a:r>
          </a:p>
          <a:p>
            <a:endParaRPr lang="en-GB" dirty="0" smtClean="0">
              <a:latin typeface="Calibri" panose="020F0502020204030204" pitchFamily="34" charset="0"/>
            </a:endParaRPr>
          </a:p>
          <a:p>
            <a:pPr marL="0" indent="0">
              <a:buNone/>
            </a:pPr>
            <a:r>
              <a:rPr lang="en-GB" dirty="0" smtClean="0">
                <a:latin typeface="Calibri" panose="020F0502020204030204" pitchFamily="34" charset="0"/>
              </a:rPr>
              <a:t>To help us all to focus on this we will:</a:t>
            </a:r>
          </a:p>
          <a:p>
            <a:pPr marL="0" indent="0">
              <a:buNone/>
            </a:pPr>
            <a:endParaRPr lang="en-GB" dirty="0" smtClean="0">
              <a:latin typeface="Calibri" panose="020F0502020204030204" pitchFamily="34" charset="0"/>
            </a:endParaRPr>
          </a:p>
          <a:p>
            <a:pPr>
              <a:buFont typeface="Arial" panose="020B0604020202020204" pitchFamily="34" charset="0"/>
              <a:buChar char="•"/>
            </a:pPr>
            <a:r>
              <a:rPr lang="en-GB" dirty="0" smtClean="0">
                <a:latin typeface="Calibri" panose="020F0502020204030204" pitchFamily="34" charset="0"/>
              </a:rPr>
              <a:t>Give parents/carers details on attendance in our newsletters</a:t>
            </a:r>
          </a:p>
          <a:p>
            <a:pPr>
              <a:buFont typeface="Arial" panose="020B0604020202020204" pitchFamily="34" charset="0"/>
              <a:buChar char="•"/>
            </a:pPr>
            <a:r>
              <a:rPr lang="en-GB" dirty="0" smtClean="0">
                <a:latin typeface="Calibri" panose="020F0502020204030204" pitchFamily="34" charset="0"/>
              </a:rPr>
              <a:t>Report to parents/carers annually on their child’s attendance with the annual school report.</a:t>
            </a:r>
          </a:p>
          <a:p>
            <a:pPr>
              <a:buFont typeface="Arial" panose="020B0604020202020204" pitchFamily="34" charset="0"/>
              <a:buChar char="•"/>
            </a:pPr>
            <a:r>
              <a:rPr lang="en-GB" dirty="0" smtClean="0">
                <a:latin typeface="Calibri" panose="020F0502020204030204" pitchFamily="34" charset="0"/>
              </a:rPr>
              <a:t>Contact parents/carers should their child’s attendance fall below the school’s target for attendance.</a:t>
            </a:r>
          </a:p>
          <a:p>
            <a:pPr>
              <a:buFont typeface="Arial" panose="020B0604020202020204" pitchFamily="34" charset="0"/>
              <a:buChar char="•"/>
            </a:pPr>
            <a:r>
              <a:rPr lang="en-GB" dirty="0" smtClean="0">
                <a:latin typeface="Calibri" panose="020F0502020204030204" pitchFamily="34" charset="0"/>
              </a:rPr>
              <a:t>Celebrate excellent attendance by displaying and reporting individual and class achievements</a:t>
            </a:r>
          </a:p>
          <a:p>
            <a:pPr>
              <a:buFont typeface="Arial" panose="020B0604020202020204" pitchFamily="34" charset="0"/>
              <a:buChar char="•"/>
            </a:pPr>
            <a:r>
              <a:rPr lang="en-GB" dirty="0" smtClean="0">
                <a:latin typeface="Calibri" panose="020F0502020204030204" pitchFamily="34" charset="0"/>
              </a:rPr>
              <a:t>Reward good or improving attendance </a:t>
            </a:r>
            <a:endParaRPr lang="en-GB" dirty="0">
              <a:latin typeface="Calibri" panose="020F0502020204030204" pitchFamily="34" charset="0"/>
            </a:endParaRPr>
          </a:p>
        </p:txBody>
      </p:sp>
    </p:spTree>
    <p:extLst>
      <p:ext uri="{BB962C8B-B14F-4D97-AF65-F5344CB8AC3E}">
        <p14:creationId xmlns:p14="http://schemas.microsoft.com/office/powerpoint/2010/main" val="233728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520940" cy="548640"/>
          </a:xfrm>
        </p:spPr>
        <p:txBody>
          <a:bodyPr>
            <a:normAutofit/>
          </a:bodyPr>
          <a:lstStyle/>
          <a:p>
            <a:pPr algn="l"/>
            <a:r>
              <a:rPr lang="en-GB" sz="2500" dirty="0" smtClean="0"/>
              <a:t>Authorised absences</a:t>
            </a:r>
            <a:endParaRPr lang="en-GB" sz="2500" dirty="0"/>
          </a:p>
        </p:txBody>
      </p:sp>
      <p:sp>
        <p:nvSpPr>
          <p:cNvPr id="3" name="Content Placeholder 2"/>
          <p:cNvSpPr>
            <a:spLocks noGrp="1"/>
          </p:cNvSpPr>
          <p:nvPr>
            <p:ph idx="1"/>
          </p:nvPr>
        </p:nvSpPr>
        <p:spPr>
          <a:xfrm>
            <a:off x="611560" y="1772816"/>
            <a:ext cx="8229600" cy="2376264"/>
          </a:xfrm>
        </p:spPr>
        <p:txBody>
          <a:bodyPr>
            <a:normAutofit fontScale="92500"/>
          </a:bodyPr>
          <a:lstStyle/>
          <a:p>
            <a:pPr marL="0" indent="0">
              <a:buNone/>
            </a:pPr>
            <a:r>
              <a:rPr lang="en-GB" sz="2200" dirty="0" smtClean="0">
                <a:latin typeface="Calibri" panose="020F0502020204030204" pitchFamily="34" charset="0"/>
              </a:rPr>
              <a:t>Authorised absences are mornings and/or afternoons away from school for </a:t>
            </a:r>
          </a:p>
          <a:p>
            <a:pPr marL="0" indent="0">
              <a:buNone/>
            </a:pPr>
            <a:r>
              <a:rPr lang="en-GB" sz="2200" dirty="0" smtClean="0">
                <a:latin typeface="Calibri" panose="020F0502020204030204" pitchFamily="34" charset="0"/>
              </a:rPr>
              <a:t>a good reason like illness (although you may be asked to provide </a:t>
            </a:r>
          </a:p>
          <a:p>
            <a:pPr marL="0" indent="0">
              <a:buNone/>
            </a:pPr>
            <a:r>
              <a:rPr lang="en-GB" sz="2200" dirty="0" smtClean="0">
                <a:latin typeface="Calibri" panose="020F0502020204030204" pitchFamily="34" charset="0"/>
              </a:rPr>
              <a:t>medical evidence for your child before this can be authorised), medical</a:t>
            </a:r>
          </a:p>
          <a:p>
            <a:pPr marL="0" indent="0">
              <a:buNone/>
            </a:pPr>
            <a:r>
              <a:rPr lang="en-GB" sz="2200" dirty="0" smtClean="0">
                <a:latin typeface="Calibri" panose="020F0502020204030204" pitchFamily="34" charset="0"/>
              </a:rPr>
              <a:t> or dental appointments which unavoidably fall in school time, </a:t>
            </a:r>
          </a:p>
          <a:p>
            <a:pPr marL="0" indent="0">
              <a:buNone/>
            </a:pPr>
            <a:r>
              <a:rPr lang="en-GB" sz="2200" dirty="0" smtClean="0">
                <a:latin typeface="Calibri" panose="020F0502020204030204" pitchFamily="34" charset="0"/>
              </a:rPr>
              <a:t>emergencies or other unavoidable cause</a:t>
            </a:r>
            <a:r>
              <a:rPr lang="en-GB" sz="2200" dirty="0" smtClean="0"/>
              <a:t>.</a:t>
            </a:r>
            <a:endParaRPr lang="en-GB" sz="2200" dirty="0"/>
          </a:p>
        </p:txBody>
      </p:sp>
    </p:spTree>
    <p:extLst>
      <p:ext uri="{BB962C8B-B14F-4D97-AF65-F5344CB8AC3E}">
        <p14:creationId xmlns:p14="http://schemas.microsoft.com/office/powerpoint/2010/main" val="158539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20940" cy="548640"/>
          </a:xfrm>
        </p:spPr>
        <p:txBody>
          <a:bodyPr>
            <a:normAutofit/>
          </a:bodyPr>
          <a:lstStyle/>
          <a:p>
            <a:pPr algn="l"/>
            <a:r>
              <a:rPr lang="en-GB" sz="2500" dirty="0" smtClean="0"/>
              <a:t>Unauthorised absences</a:t>
            </a:r>
            <a:endParaRPr lang="en-GB" sz="2500" dirty="0"/>
          </a:p>
        </p:txBody>
      </p:sp>
      <p:sp>
        <p:nvSpPr>
          <p:cNvPr id="3" name="Content Placeholder 2"/>
          <p:cNvSpPr>
            <a:spLocks noGrp="1"/>
          </p:cNvSpPr>
          <p:nvPr>
            <p:ph idx="1"/>
          </p:nvPr>
        </p:nvSpPr>
        <p:spPr>
          <a:xfrm>
            <a:off x="467544" y="908720"/>
            <a:ext cx="8229600" cy="4968552"/>
          </a:xfrm>
        </p:spPr>
        <p:txBody>
          <a:bodyPr>
            <a:noAutofit/>
          </a:bodyPr>
          <a:lstStyle/>
          <a:p>
            <a:pPr marL="0" indent="0"/>
            <a:r>
              <a:rPr lang="en-GB" dirty="0" smtClean="0">
                <a:latin typeface="Calibri" panose="020F0502020204030204" pitchFamily="34" charset="0"/>
              </a:rPr>
              <a:t>Unauthorised absences are those which the school does not consider reasonable and for which no ‘leave’ has been given. This type of absence can lead to the Local Authority using sanctions and/or legal proceedings.</a:t>
            </a:r>
          </a:p>
          <a:p>
            <a:pPr marL="0" indent="0"/>
            <a:r>
              <a:rPr lang="en-GB" dirty="0" smtClean="0">
                <a:latin typeface="Calibri" panose="020F0502020204030204" pitchFamily="34" charset="0"/>
              </a:rPr>
              <a:t>Unauthorised absence includes:</a:t>
            </a:r>
          </a:p>
          <a:p>
            <a:pPr>
              <a:buFont typeface="Arial" panose="020B0604020202020204" pitchFamily="34" charset="0"/>
              <a:buChar char="•"/>
            </a:pPr>
            <a:r>
              <a:rPr lang="en-GB" sz="1200" dirty="0" smtClean="0">
                <a:latin typeface="Calibri" panose="020F0502020204030204" pitchFamily="34" charset="0"/>
              </a:rPr>
              <a:t>parents/carers keeping children off school unnecessarily e.g. because they had a late night or for non-infectious illness or injury that would not affect their ability to learn.</a:t>
            </a:r>
          </a:p>
          <a:p>
            <a:pPr>
              <a:buFont typeface="Arial" panose="020B0604020202020204" pitchFamily="34" charset="0"/>
              <a:buChar char="•"/>
            </a:pPr>
            <a:r>
              <a:rPr lang="en-GB" sz="1200" dirty="0" smtClean="0">
                <a:latin typeface="Calibri" panose="020F0502020204030204" pitchFamily="34" charset="0"/>
              </a:rPr>
              <a:t>absences which have never been properly explained</a:t>
            </a:r>
          </a:p>
          <a:p>
            <a:pPr>
              <a:buFont typeface="Arial" panose="020B0604020202020204" pitchFamily="34" charset="0"/>
              <a:buChar char="•"/>
            </a:pPr>
            <a:r>
              <a:rPr lang="en-GB" sz="1200" dirty="0" smtClean="0">
                <a:latin typeface="Calibri" panose="020F0502020204030204" pitchFamily="34" charset="0"/>
              </a:rPr>
              <a:t>children who arrive at school too late to get a mark on the attendance register</a:t>
            </a:r>
          </a:p>
          <a:p>
            <a:pPr>
              <a:buFont typeface="Arial" panose="020B0604020202020204" pitchFamily="34" charset="0"/>
              <a:buChar char="•"/>
            </a:pPr>
            <a:r>
              <a:rPr lang="en-GB" sz="1200" dirty="0" smtClean="0">
                <a:latin typeface="Calibri" panose="020F0502020204030204" pitchFamily="34" charset="0"/>
              </a:rPr>
              <a:t>shopping trips</a:t>
            </a:r>
          </a:p>
          <a:p>
            <a:pPr>
              <a:buFont typeface="Arial" panose="020B0604020202020204" pitchFamily="34" charset="0"/>
              <a:buChar char="•"/>
            </a:pPr>
            <a:r>
              <a:rPr lang="en-GB" sz="1200" dirty="0" smtClean="0">
                <a:latin typeface="Calibri" panose="020F0502020204030204" pitchFamily="34" charset="0"/>
              </a:rPr>
              <a:t>looking after other children or children accompanying siblings or parents to medical appointments</a:t>
            </a:r>
          </a:p>
          <a:p>
            <a:pPr>
              <a:buFont typeface="Arial" panose="020B0604020202020204" pitchFamily="34" charset="0"/>
              <a:buChar char="•"/>
            </a:pPr>
            <a:r>
              <a:rPr lang="en-GB" sz="1200" dirty="0" smtClean="0">
                <a:latin typeface="Calibri" panose="020F0502020204030204" pitchFamily="34" charset="0"/>
              </a:rPr>
              <a:t>their own or family birthdays</a:t>
            </a:r>
          </a:p>
          <a:p>
            <a:pPr>
              <a:buFont typeface="Arial" panose="020B0604020202020204" pitchFamily="34" charset="0"/>
              <a:buChar char="•"/>
            </a:pPr>
            <a:r>
              <a:rPr lang="en-GB" sz="1200" dirty="0" smtClean="0">
                <a:latin typeface="Calibri" panose="020F0502020204030204" pitchFamily="34" charset="0"/>
              </a:rPr>
              <a:t>holidays taken during term time without leave- 5 days unauthorised absence will lead to a penalty notice being triggered by the Local Authority</a:t>
            </a:r>
          </a:p>
          <a:p>
            <a:pPr>
              <a:buFont typeface="Arial" panose="020B0604020202020204" pitchFamily="34" charset="0"/>
              <a:buChar char="•"/>
            </a:pPr>
            <a:r>
              <a:rPr lang="en-GB" sz="1200" dirty="0" smtClean="0">
                <a:latin typeface="Calibri" panose="020F0502020204030204" pitchFamily="34" charset="0"/>
              </a:rPr>
              <a:t>day trips </a:t>
            </a:r>
          </a:p>
          <a:p>
            <a:pPr>
              <a:buFont typeface="Arial" panose="020B0604020202020204" pitchFamily="34" charset="0"/>
              <a:buChar char="•"/>
            </a:pPr>
            <a:r>
              <a:rPr lang="en-GB" sz="1200" dirty="0" smtClean="0">
                <a:latin typeface="Calibri" panose="020F0502020204030204" pitchFamily="34" charset="0"/>
              </a:rPr>
              <a:t>other leave of absence in term time which has not been agreed </a:t>
            </a:r>
          </a:p>
        </p:txBody>
      </p:sp>
    </p:spTree>
    <p:extLst>
      <p:ext uri="{BB962C8B-B14F-4D97-AF65-F5344CB8AC3E}">
        <p14:creationId xmlns:p14="http://schemas.microsoft.com/office/powerpoint/2010/main" val="305368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smtClean="0"/>
              <a:t>Discussion </a:t>
            </a:r>
            <a:endParaRPr lang="en-GB" sz="2500"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GB" dirty="0" smtClean="0">
                <a:latin typeface="Calibri" panose="020F0502020204030204" pitchFamily="34" charset="0"/>
              </a:rPr>
              <a:t>Attendance Awards – Termly / Weekly</a:t>
            </a:r>
          </a:p>
          <a:p>
            <a:pPr>
              <a:buFont typeface="Arial" panose="020B0604020202020204" pitchFamily="34" charset="0"/>
              <a:buChar char="•"/>
            </a:pPr>
            <a:endParaRPr lang="en-GB" dirty="0">
              <a:latin typeface="Calibri" panose="020F0502020204030204" pitchFamily="34" charset="0"/>
            </a:endParaRPr>
          </a:p>
          <a:p>
            <a:pPr>
              <a:buFont typeface="Arial" panose="020B0604020202020204" pitchFamily="34" charset="0"/>
              <a:buChar char="•"/>
            </a:pPr>
            <a:r>
              <a:rPr lang="en-GB" dirty="0" smtClean="0">
                <a:latin typeface="Calibri" panose="020F0502020204030204" pitchFamily="34" charset="0"/>
              </a:rPr>
              <a:t>96% + </a:t>
            </a:r>
          </a:p>
          <a:p>
            <a:pPr>
              <a:buFont typeface="Arial" panose="020B0604020202020204" pitchFamily="34" charset="0"/>
              <a:buChar char="•"/>
            </a:pPr>
            <a:endParaRPr lang="en-GB" dirty="0">
              <a:latin typeface="Calibri" panose="020F0502020204030204" pitchFamily="34" charset="0"/>
            </a:endParaRPr>
          </a:p>
          <a:p>
            <a:pPr>
              <a:buFont typeface="Arial" panose="020B0604020202020204" pitchFamily="34" charset="0"/>
              <a:buChar char="•"/>
            </a:pPr>
            <a:r>
              <a:rPr lang="en-GB" dirty="0" smtClean="0">
                <a:latin typeface="Calibri" panose="020F0502020204030204" pitchFamily="34" charset="0"/>
              </a:rPr>
              <a:t>Weekly class awards</a:t>
            </a:r>
          </a:p>
          <a:p>
            <a:endParaRPr lang="en-GB" dirty="0" smtClean="0">
              <a:latin typeface="Calibri" panose="020F0502020204030204" pitchFamily="34" charset="0"/>
            </a:endParaRPr>
          </a:p>
          <a:p>
            <a:r>
              <a:rPr lang="en-GB" dirty="0" smtClean="0">
                <a:latin typeface="Calibri" panose="020F0502020204030204" pitchFamily="34" charset="0"/>
              </a:rPr>
              <a:t>Parent suggestions sent in – </a:t>
            </a:r>
            <a:endParaRPr lang="en-GB" dirty="0">
              <a:latin typeface="Calibri" panose="020F0502020204030204" pitchFamily="34" charset="0"/>
            </a:endParaRPr>
          </a:p>
          <a:p>
            <a:pPr>
              <a:buFont typeface="Arial" panose="020B0604020202020204" pitchFamily="34" charset="0"/>
              <a:buChar char="•"/>
            </a:pPr>
            <a:r>
              <a:rPr lang="en-GB" dirty="0" smtClean="0">
                <a:latin typeface="Calibri" panose="020F0502020204030204" pitchFamily="34" charset="0"/>
              </a:rPr>
              <a:t>Sickness – Do more …</a:t>
            </a:r>
          </a:p>
          <a:p>
            <a:pPr>
              <a:buFont typeface="Arial" panose="020B0604020202020204" pitchFamily="34" charset="0"/>
              <a:buChar char="•"/>
            </a:pPr>
            <a:r>
              <a:rPr lang="en-GB" dirty="0">
                <a:latin typeface="Calibri" panose="020F0502020204030204" pitchFamily="34" charset="0"/>
              </a:rPr>
              <a:t>48 hours</a:t>
            </a:r>
          </a:p>
          <a:p>
            <a:pPr>
              <a:buFont typeface="Arial" panose="020B0604020202020204" pitchFamily="34" charset="0"/>
              <a:buChar char="•"/>
            </a:pPr>
            <a:r>
              <a:rPr lang="en-GB" dirty="0" smtClean="0">
                <a:latin typeface="Calibri" panose="020F0502020204030204" pitchFamily="34" charset="0"/>
              </a:rPr>
              <a:t>Honesty </a:t>
            </a:r>
          </a:p>
          <a:p>
            <a:pPr>
              <a:buFont typeface="Arial" panose="020B0604020202020204" pitchFamily="34" charset="0"/>
              <a:buChar char="•"/>
            </a:pPr>
            <a:r>
              <a:rPr lang="en-GB" dirty="0" smtClean="0">
                <a:latin typeface="Calibri" panose="020F0502020204030204" pitchFamily="34" charset="0"/>
              </a:rPr>
              <a:t>Local </a:t>
            </a:r>
            <a:r>
              <a:rPr lang="en-GB" dirty="0">
                <a:latin typeface="Calibri" panose="020F0502020204030204" pitchFamily="34" charset="0"/>
              </a:rPr>
              <a:t>schools Oct </a:t>
            </a:r>
            <a:endParaRPr lang="en-GB" dirty="0" smtClean="0">
              <a:latin typeface="Calibri" panose="020F0502020204030204" pitchFamily="34" charset="0"/>
            </a:endParaRPr>
          </a:p>
          <a:p>
            <a:pPr>
              <a:buFont typeface="Arial" panose="020B0604020202020204" pitchFamily="34" charset="0"/>
              <a:buChar char="•"/>
            </a:pPr>
            <a:r>
              <a:rPr lang="en-GB" dirty="0" smtClean="0">
                <a:latin typeface="Calibri" panose="020F0502020204030204" pitchFamily="34" charset="0"/>
              </a:rPr>
              <a:t>Six week holidays </a:t>
            </a:r>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544" y="1628800"/>
            <a:ext cx="63817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7774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2">
      <a:dk1>
        <a:srgbClr val="000000"/>
      </a:dk1>
      <a:lt1>
        <a:srgbClr val="FFFFFF"/>
      </a:lt1>
      <a:dk2>
        <a:srgbClr val="434342"/>
      </a:dk2>
      <a:lt2>
        <a:srgbClr val="CDD7D9"/>
      </a:lt2>
      <a:accent1>
        <a:srgbClr val="797B7E"/>
      </a:accent1>
      <a:accent2>
        <a:srgbClr val="00B0F0"/>
      </a:accent2>
      <a:accent3>
        <a:srgbClr val="990033"/>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1829</TotalTime>
  <Words>626</Words>
  <Application>Microsoft Office PowerPoint</Application>
  <PresentationFormat>On-screen Show (4:3)</PresentationFormat>
  <Paragraphs>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Angles</vt:lpstr>
      <vt:lpstr>Parent Forum </vt:lpstr>
      <vt:lpstr>Attendance </vt:lpstr>
      <vt:lpstr>The government expects: </vt:lpstr>
      <vt:lpstr>Regular</vt:lpstr>
      <vt:lpstr>School Attendance and the Law </vt:lpstr>
      <vt:lpstr>Promoting Regular Attendance </vt:lpstr>
      <vt:lpstr>Authorised absences</vt:lpstr>
      <vt:lpstr>Unauthorised absences</vt:lpstr>
      <vt:lpstr>Discussion </vt:lpstr>
      <vt:lpstr>Communication</vt:lpstr>
      <vt:lpstr>PowerPoint Presentation</vt:lpstr>
      <vt:lpstr>PowerPoint Presentation</vt:lpstr>
      <vt:lpstr>PowerPoint Presentation</vt:lpstr>
      <vt:lpstr>PowerPoint Presentation</vt:lpstr>
      <vt:lpstr>PowerPoint Presentation</vt:lpstr>
      <vt:lpstr>PowerPoint Presentation</vt:lpstr>
      <vt:lpstr>Discussion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Sam</cp:lastModifiedBy>
  <cp:revision>9</cp:revision>
  <dcterms:created xsi:type="dcterms:W3CDTF">2018-01-09T13:17:46Z</dcterms:created>
  <dcterms:modified xsi:type="dcterms:W3CDTF">2018-01-10T19:47:30Z</dcterms:modified>
</cp:coreProperties>
</file>