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autoCompressPictures="0">
  <p:sldMasterIdLst>
    <p:sldMasterId id="2147483650" r:id="rId4"/>
    <p:sldMasterId id="2147483719" r:id="rId5"/>
    <p:sldMasterId id="2147483702" r:id="rId6"/>
    <p:sldMasterId id="2147483704" r:id="rId7"/>
  </p:sldMasterIdLst>
  <p:notesMasterIdLst>
    <p:notesMasterId r:id="rId23"/>
  </p:notesMasterIdLst>
  <p:sldIdLst>
    <p:sldId id="457" r:id="rId8"/>
    <p:sldId id="455" r:id="rId9"/>
    <p:sldId id="448" r:id="rId10"/>
    <p:sldId id="420" r:id="rId11"/>
    <p:sldId id="421" r:id="rId12"/>
    <p:sldId id="419" r:id="rId13"/>
    <p:sldId id="341" r:id="rId14"/>
    <p:sldId id="390" r:id="rId15"/>
    <p:sldId id="459" r:id="rId16"/>
    <p:sldId id="339" r:id="rId17"/>
    <p:sldId id="337" r:id="rId18"/>
    <p:sldId id="433" r:id="rId19"/>
    <p:sldId id="434" r:id="rId20"/>
    <p:sldId id="422" r:id="rId21"/>
    <p:sldId id="460" r:id="rId22"/>
  </p:sldIdLst>
  <p:sldSz cx="12192000" cy="6858000"/>
  <p:notesSz cx="6858000" cy="9144000"/>
  <p:defaultTextStyle>
    <a:defPPr>
      <a:defRPr lang="en-US"/>
    </a:defPPr>
    <a:lvl1pPr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marL="4572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marL="9144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marL="13716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marL="1828800" algn="l" rtl="0" eaLnBrk="0" fontAlgn="base" hangingPunct="0">
      <a:spcBef>
        <a:spcPct val="0"/>
      </a:spcBef>
      <a:spcAft>
        <a:spcPct val="0"/>
      </a:spcAft>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6pPr>
    <a:lvl7pPr marL="27432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7pPr>
    <a:lvl8pPr marL="32004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8pPr>
    <a:lvl9pPr marL="3657600" algn="l" defTabSz="914400" rtl="0" eaLnBrk="1" latinLnBrk="0" hangingPunct="1">
      <a:defRPr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rlotte Raby" initials="CR" lastIdx="5" clrIdx="0">
    <p:extLst>
      <p:ext uri="{19B8F6BF-5375-455C-9EA6-DF929625EA0E}">
        <p15:presenceInfo xmlns:p15="http://schemas.microsoft.com/office/powerpoint/2012/main" userId="3ce8dd4a77e46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7E32"/>
    <a:srgbClr val="EDCD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051" autoAdjust="0"/>
    <p:restoredTop sz="95770" autoAdjust="0"/>
  </p:normalViewPr>
  <p:slideViewPr>
    <p:cSldViewPr>
      <p:cViewPr varScale="1">
        <p:scale>
          <a:sx n="103" d="100"/>
          <a:sy n="103" d="100"/>
        </p:scale>
        <p:origin x="114"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96AF1521-527F-9A4A-B206-9C642680D718}"/>
              </a:ext>
            </a:extLst>
          </p:cNvPr>
          <p:cNvSpPr>
            <a:spLocks noGrp="1" noRot="1" noChangeAspect="1"/>
          </p:cNvSpPr>
          <p:nvPr>
            <p:ph type="sldImg"/>
          </p:nvPr>
        </p:nvSpPr>
        <p:spPr bwMode="auto">
          <a:xfrm>
            <a:off x="1143000" y="685800"/>
            <a:ext cx="4572000"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Rectangle 2">
            <a:extLst>
              <a:ext uri="{FF2B5EF4-FFF2-40B4-BE49-F238E27FC236}">
                <a16:creationId xmlns:a16="http://schemas.microsoft.com/office/drawing/2014/main" id="{A5C551B8-6B7A-B445-8A47-DCE3FB8E68C8}"/>
              </a:ext>
            </a:extLst>
          </p:cNvPr>
          <p:cNvSpPr>
            <a:spLocks noGrp="1"/>
          </p:cNvSpPr>
          <p:nvPr>
            <p:ph type="body" sz="quarter" idx="1"/>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sym typeface="Calibri" panose="020F0502020204030204" pitchFamily="34" charset="0"/>
              </a:rPr>
              <a:t>Click to edit Master text styles</a:t>
            </a:r>
          </a:p>
          <a:p>
            <a:pPr lvl="1"/>
            <a:r>
              <a:rPr lang="en-US" altLang="en-US" noProof="0">
                <a:sym typeface="Calibri" panose="020F0502020204030204" pitchFamily="34" charset="0"/>
              </a:rPr>
              <a:t>Second level</a:t>
            </a:r>
          </a:p>
          <a:p>
            <a:pPr lvl="2"/>
            <a:r>
              <a:rPr lang="en-US" altLang="en-US" noProof="0">
                <a:sym typeface="Calibri" panose="020F0502020204030204" pitchFamily="34" charset="0"/>
              </a:rPr>
              <a:t>Third level</a:t>
            </a:r>
          </a:p>
          <a:p>
            <a:pPr lvl="3"/>
            <a:r>
              <a:rPr lang="en-US" altLang="en-US" noProof="0">
                <a:sym typeface="Calibri" panose="020F0502020204030204" pitchFamily="34" charset="0"/>
              </a:rPr>
              <a:t>Fourth level</a:t>
            </a:r>
          </a:p>
          <a:p>
            <a:pPr lvl="4"/>
            <a:r>
              <a:rPr lang="en-US" altLang="en-US" noProof="0">
                <a:sym typeface="Calibri" panose="020F0502020204030204" pitchFamily="34" charset="0"/>
              </a:rPr>
              <a:t>Fifth level</a:t>
            </a:r>
          </a:p>
        </p:txBody>
      </p:sp>
    </p:spTree>
    <p:extLst>
      <p:ext uri="{BB962C8B-B14F-4D97-AF65-F5344CB8AC3E}">
        <p14:creationId xmlns:p14="http://schemas.microsoft.com/office/powerpoint/2010/main" val="3319685432"/>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1pPr>
    <a:lvl2pPr indent="2286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2pPr>
    <a:lvl3pPr indent="4572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3pPr>
    <a:lvl4pPr indent="6858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4pPr>
    <a:lvl5pPr indent="914400" algn="l" rtl="0" eaLnBrk="0" fontAlgn="base" hangingPunct="0">
      <a:spcBef>
        <a:spcPct val="0"/>
      </a:spcBef>
      <a:spcAft>
        <a:spcPct val="0"/>
      </a:spcAft>
      <a:defRPr sz="1200" kern="1200">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263935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This is an example of what the children learn in Year 1.</a:t>
            </a:r>
          </a:p>
          <a:p>
            <a:endParaRPr lang="en-US" i="1" dirty="0"/>
          </a:p>
          <a:p>
            <a:r>
              <a:rPr lang="en-US" i="1" dirty="0"/>
              <a:t>Children learn that there are graphemes that can have different sounds and sounds that can be made with different letters. </a:t>
            </a:r>
          </a:p>
          <a:p>
            <a:endParaRPr lang="en-US" dirty="0"/>
          </a:p>
          <a:p>
            <a:r>
              <a:rPr lang="en-US" dirty="0"/>
              <a:t>Use the backs and fronts of Phase 5 cards to show ‘</a:t>
            </a:r>
            <a:r>
              <a:rPr lang="en-US" dirty="0" err="1"/>
              <a:t>ea</a:t>
            </a:r>
            <a:r>
              <a:rPr lang="en-US" dirty="0"/>
              <a:t>’ and ‘ow’.</a:t>
            </a:r>
          </a:p>
          <a:p>
            <a:endParaRPr lang="en-US" dirty="0"/>
          </a:p>
        </p:txBody>
      </p:sp>
    </p:spTree>
    <p:extLst>
      <p:ext uri="{BB962C8B-B14F-4D97-AF65-F5344CB8AC3E}">
        <p14:creationId xmlns:p14="http://schemas.microsoft.com/office/powerpoint/2010/main" val="3328170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2561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Have a look at this video on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84161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Model the process on a flipchart for the parents </a:t>
            </a:r>
            <a:r>
              <a:rPr lang="en-US"/>
              <a:t>to see.</a:t>
            </a:r>
            <a:endParaRPr lang="en-US" dirty="0"/>
          </a:p>
        </p:txBody>
      </p:sp>
    </p:spTree>
    <p:extLst>
      <p:ext uri="{BB962C8B-B14F-4D97-AF65-F5344CB8AC3E}">
        <p14:creationId xmlns:p14="http://schemas.microsoft.com/office/powerpoint/2010/main" val="4022871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is really important that you pronounce the sounds correctly at home if you are supporting your child. These videos are on the website for you to refer to and if you are unsure, please ask your child’s teacher.</a:t>
            </a:r>
          </a:p>
          <a:p>
            <a:endParaRPr lang="en-US" dirty="0"/>
          </a:p>
          <a:p>
            <a:r>
              <a:rPr lang="en-US" dirty="0"/>
              <a:t>Show the parents where to access the videos on the website and play them! </a:t>
            </a:r>
            <a:br>
              <a:rPr lang="en-US" dirty="0"/>
            </a:br>
            <a:br>
              <a:rPr lang="en-US" dirty="0"/>
            </a:br>
            <a:r>
              <a:rPr lang="en-US" dirty="0"/>
              <a:t>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13910586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22206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It sounds complicated but it really isn’t!</a:t>
            </a:r>
          </a:p>
          <a:p>
            <a:r>
              <a:rPr lang="en-US" dirty="0"/>
              <a:t> </a:t>
            </a:r>
          </a:p>
        </p:txBody>
      </p:sp>
    </p:spTree>
    <p:extLst>
      <p:ext uri="{BB962C8B-B14F-4D97-AF65-F5344CB8AC3E}">
        <p14:creationId xmlns:p14="http://schemas.microsoft.com/office/powerpoint/2010/main" val="2395797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Some children learn to blend really quickly, and others take a little longer. If your child is finding it difficult, ask your child’s teacher for ways to help at home – playing blending games at home is so helpful!</a:t>
            </a:r>
          </a:p>
          <a:p>
            <a:br>
              <a:rPr lang="en-US" dirty="0"/>
            </a:br>
            <a:r>
              <a:rPr lang="en-US" dirty="0"/>
              <a:t>Show parents this video from the website: https://</a:t>
            </a:r>
            <a:r>
              <a:rPr lang="en-US" dirty="0" err="1"/>
              <a:t>www.littlewandlelettersandsounds.org.uk</a:t>
            </a:r>
            <a:r>
              <a:rPr lang="en-US" dirty="0"/>
              <a:t>/resources/for-parents/</a:t>
            </a:r>
          </a:p>
          <a:p>
            <a:endParaRPr lang="en-US" dirty="0"/>
          </a:p>
        </p:txBody>
      </p:sp>
    </p:spTree>
    <p:extLst>
      <p:ext uri="{BB962C8B-B14F-4D97-AF65-F5344CB8AC3E}">
        <p14:creationId xmlns:p14="http://schemas.microsoft.com/office/powerpoint/2010/main" val="3531044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Explain what each word means – use our glossary to help: https://</a:t>
            </a:r>
            <a:r>
              <a:rPr lang="en-US" dirty="0" err="1"/>
              <a:t>www.littlewandlelettersandsounds.org.uk</a:t>
            </a:r>
            <a:r>
              <a:rPr lang="en-US" dirty="0"/>
              <a:t>/resources/my-letters-and-sounds/getting-started/</a:t>
            </a:r>
          </a:p>
          <a:p>
            <a:endParaRPr lang="en-US" dirty="0"/>
          </a:p>
        </p:txBody>
      </p:sp>
    </p:spTree>
    <p:extLst>
      <p:ext uri="{BB962C8B-B14F-4D97-AF65-F5344CB8AC3E}">
        <p14:creationId xmlns:p14="http://schemas.microsoft.com/office/powerpoint/2010/main" val="9853618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usually teach four new sounds a week and have a review lesson on a Friday. You will get a list of the sounds that we are learning to have at home. This will help you with formation and pronunciation.  </a:t>
            </a:r>
          </a:p>
        </p:txBody>
      </p:sp>
    </p:spTree>
    <p:extLst>
      <p:ext uri="{BB962C8B-B14F-4D97-AF65-F5344CB8AC3E}">
        <p14:creationId xmlns:p14="http://schemas.microsoft.com/office/powerpoint/2010/main" val="2481167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We will work our way through the whole Little </a:t>
            </a:r>
            <a:r>
              <a:rPr lang="en-US" i="1" dirty="0" err="1"/>
              <a:t>Wandle</a:t>
            </a:r>
            <a:r>
              <a:rPr lang="en-US" i="1" dirty="0"/>
              <a:t> </a:t>
            </a:r>
            <a:r>
              <a:rPr lang="en-US" i="1" dirty="0" err="1"/>
              <a:t>Programme</a:t>
            </a:r>
            <a:r>
              <a:rPr lang="en-US" i="1" dirty="0"/>
              <a:t> until your child can read fluently.</a:t>
            </a:r>
          </a:p>
        </p:txBody>
      </p:sp>
    </p:spTree>
    <p:extLst>
      <p:ext uri="{BB962C8B-B14F-4D97-AF65-F5344CB8AC3E}">
        <p14:creationId xmlns:p14="http://schemas.microsoft.com/office/powerpoint/2010/main" val="1964539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There are specific resources for the Little </a:t>
            </a:r>
            <a:r>
              <a:rPr lang="en-US" i="1" dirty="0" err="1"/>
              <a:t>Wandle</a:t>
            </a:r>
            <a:r>
              <a:rPr lang="en-US" i="1" dirty="0"/>
              <a:t> </a:t>
            </a:r>
            <a:r>
              <a:rPr lang="en-US" i="1" dirty="0" err="1"/>
              <a:t>Programme</a:t>
            </a:r>
            <a:r>
              <a:rPr lang="en-US" i="1" dirty="0"/>
              <a:t> which the children will be very familiar with. Each sound that we teach to begin with has either a mnemonic (like the astronaut that you can see here) or a phrase like boing-boing for ‘oi’. This helps the children </a:t>
            </a:r>
            <a:r>
              <a:rPr lang="en-US" i="1" dirty="0" err="1"/>
              <a:t>recognise</a:t>
            </a:r>
            <a:r>
              <a:rPr lang="en-US" i="1" dirty="0"/>
              <a:t> and remember the graphemes. Every time we teach a new sound, we also read words during the phonics lesson that contain that new sound so that the children </a:t>
            </a:r>
            <a:r>
              <a:rPr lang="en-US" i="1" dirty="0" err="1"/>
              <a:t>practise</a:t>
            </a:r>
            <a:r>
              <a:rPr lang="en-US" i="1" dirty="0"/>
              <a:t> what they have learned. We then go on to reading a sentence containing some of those words. We have displays in the classroom and on the tables to support the children throughout the day. </a:t>
            </a:r>
          </a:p>
        </p:txBody>
      </p:sp>
    </p:spTree>
    <p:extLst>
      <p:ext uri="{BB962C8B-B14F-4D97-AF65-F5344CB8AC3E}">
        <p14:creationId xmlns:p14="http://schemas.microsoft.com/office/powerpoint/2010/main" val="3896949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0000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11161240"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2134670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2_Blank">
    <p:bg>
      <p:bgPr>
        <a:solidFill>
          <a:schemeClr val="accent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96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0808-5329-3A4B-BC95-FF75E1EE37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146158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2805055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2E540B-6FFD-224B-9D6F-F9DA65DD97EF}"/>
              </a:ext>
            </a:extLst>
          </p:cNvPr>
          <p:cNvSpPr>
            <a:spLocks noGrp="1"/>
          </p:cNvSpPr>
          <p:nvPr>
            <p:ph type="body" sz="quarter" idx="10" hasCustomPrompt="1"/>
          </p:nvPr>
        </p:nvSpPr>
        <p:spPr>
          <a:xfrm>
            <a:off x="1488003" y="2636912"/>
            <a:ext cx="9215995" cy="3168352"/>
          </a:xfrm>
          <a:prstGeom prst="rect">
            <a:avLst/>
          </a:prstGeom>
        </p:spPr>
        <p:txBody>
          <a:bodyPr anchor="ctr" anchorCtr="0"/>
          <a:lstStyle>
            <a:lvl1pPr marL="0" indent="0" algn="ctr">
              <a:lnSpc>
                <a:spcPct val="120000"/>
              </a:lnSpc>
              <a:buNone/>
              <a:defRPr sz="2600" b="1">
                <a:solidFill>
                  <a:schemeClr val="bg1"/>
                </a:solidFill>
              </a:defRPr>
            </a:lvl1pPr>
            <a:lvl2pPr marL="457200" indent="0" algn="ctr">
              <a:buNone/>
              <a:defRPr sz="2200" b="1"/>
            </a:lvl2pPr>
            <a:lvl3pPr marL="914400" indent="0" algn="ctr">
              <a:buNone/>
              <a:defRPr sz="2200" b="1"/>
            </a:lvl3pPr>
            <a:lvl4pPr marL="1371600" indent="0" algn="ctr">
              <a:buNone/>
              <a:defRPr sz="2200" b="1"/>
            </a:lvl4pPr>
            <a:lvl5pPr marL="1828800" indent="0" algn="ctr">
              <a:buNone/>
              <a:defRPr sz="2200" b="1"/>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Suspendisse</a:t>
            </a:r>
            <a:r>
              <a:rPr lang="en-US" dirty="0"/>
              <a:t> </a:t>
            </a:r>
            <a:r>
              <a:rPr lang="en-US" dirty="0" err="1"/>
              <a:t>auctor</a:t>
            </a:r>
            <a:r>
              <a:rPr lang="en-US" dirty="0"/>
              <a:t> lacinia </a:t>
            </a:r>
            <a:r>
              <a:rPr lang="en-US" dirty="0" err="1"/>
              <a:t>efficitur</a:t>
            </a:r>
            <a:r>
              <a:rPr lang="en-US" dirty="0"/>
              <a:t>. Ut </a:t>
            </a:r>
            <a:r>
              <a:rPr lang="en-US" dirty="0" err="1"/>
              <a:t>condimentum</a:t>
            </a:r>
            <a:r>
              <a:rPr lang="en-US" dirty="0"/>
              <a:t> </a:t>
            </a:r>
            <a:r>
              <a:rPr lang="en-US" dirty="0" err="1"/>
              <a:t>faucibus</a:t>
            </a:r>
            <a:r>
              <a:rPr lang="en-US" dirty="0"/>
              <a:t> </a:t>
            </a:r>
            <a:r>
              <a:rPr lang="en-US" dirty="0" err="1"/>
              <a:t>varius</a:t>
            </a:r>
            <a:r>
              <a:rPr lang="en-US" dirty="0"/>
              <a:t>. </a:t>
            </a:r>
            <a:r>
              <a:rPr lang="en-US" dirty="0" err="1"/>
              <a:t>Fusce</a:t>
            </a:r>
            <a:r>
              <a:rPr lang="en-US" dirty="0"/>
              <a:t> dictum </a:t>
            </a:r>
            <a:r>
              <a:rPr lang="en-US" dirty="0" err="1"/>
              <a:t>urna</a:t>
            </a:r>
            <a:r>
              <a:rPr lang="en-US" dirty="0"/>
              <a:t> sit </a:t>
            </a:r>
            <a:r>
              <a:rPr lang="en-US" dirty="0" err="1"/>
              <a:t>amet</a:t>
            </a:r>
            <a:r>
              <a:rPr lang="en-US" dirty="0"/>
              <a:t> tempus </a:t>
            </a:r>
            <a:r>
              <a:rPr lang="en-US" dirty="0" err="1"/>
              <a:t>ultricies</a:t>
            </a:r>
            <a:r>
              <a:rPr lang="en-US" dirty="0"/>
              <a:t>. </a:t>
            </a:r>
            <a:r>
              <a:rPr lang="en-US" dirty="0" err="1"/>
              <a:t>Nullam</a:t>
            </a:r>
            <a:r>
              <a:rPr lang="en-US" dirty="0"/>
              <a:t> </a:t>
            </a:r>
            <a:r>
              <a:rPr lang="en-US" dirty="0" err="1"/>
              <a:t>quis</a:t>
            </a:r>
            <a:r>
              <a:rPr lang="en-US" dirty="0"/>
              <a:t> </a:t>
            </a:r>
            <a:r>
              <a:rPr lang="en-US" dirty="0" err="1"/>
              <a:t>lobortis</a:t>
            </a:r>
            <a:r>
              <a:rPr lang="en-US" dirty="0"/>
              <a:t> </a:t>
            </a:r>
            <a:r>
              <a:rPr lang="en-US" dirty="0" err="1"/>
              <a:t>velit</a:t>
            </a:r>
            <a:r>
              <a:rPr lang="en-US" dirty="0"/>
              <a:t>. </a:t>
            </a:r>
          </a:p>
        </p:txBody>
      </p:sp>
      <p:pic>
        <p:nvPicPr>
          <p:cNvPr id="5" name="Picture 4">
            <a:extLst>
              <a:ext uri="{FF2B5EF4-FFF2-40B4-BE49-F238E27FC236}">
                <a16:creationId xmlns:a16="http://schemas.microsoft.com/office/drawing/2014/main" id="{D62A1C94-E9AE-5D47-9A4C-64F50BF19112}"/>
              </a:ext>
            </a:extLst>
          </p:cNvPr>
          <p:cNvPicPr>
            <a:picLocks noChangeAspect="1"/>
          </p:cNvPicPr>
          <p:nvPr userDrawn="1"/>
        </p:nvPicPr>
        <p:blipFill>
          <a:blip r:embed="rId2"/>
          <a:stretch>
            <a:fillRect/>
          </a:stretch>
        </p:blipFill>
        <p:spPr>
          <a:xfrm>
            <a:off x="479376" y="1916832"/>
            <a:ext cx="792088" cy="582685"/>
          </a:xfrm>
          <a:prstGeom prst="rect">
            <a:avLst/>
          </a:prstGeom>
        </p:spPr>
      </p:pic>
      <p:pic>
        <p:nvPicPr>
          <p:cNvPr id="6" name="Picture 5">
            <a:extLst>
              <a:ext uri="{FF2B5EF4-FFF2-40B4-BE49-F238E27FC236}">
                <a16:creationId xmlns:a16="http://schemas.microsoft.com/office/drawing/2014/main" id="{A48C83E0-445D-3C4D-BCF3-A81E1F9EAF1C}"/>
              </a:ext>
            </a:extLst>
          </p:cNvPr>
          <p:cNvPicPr>
            <a:picLocks noChangeAspect="1"/>
          </p:cNvPicPr>
          <p:nvPr userDrawn="1"/>
        </p:nvPicPr>
        <p:blipFill>
          <a:blip r:embed="rId2"/>
          <a:stretch>
            <a:fillRect/>
          </a:stretch>
        </p:blipFill>
        <p:spPr>
          <a:xfrm rot="10800000">
            <a:off x="10848528" y="5805264"/>
            <a:ext cx="792088" cy="582685"/>
          </a:xfrm>
          <a:prstGeom prst="rect">
            <a:avLst/>
          </a:prstGeom>
        </p:spPr>
      </p:pic>
    </p:spTree>
    <p:extLst>
      <p:ext uri="{BB962C8B-B14F-4D97-AF65-F5344CB8AC3E}">
        <p14:creationId xmlns:p14="http://schemas.microsoft.com/office/powerpoint/2010/main" val="56418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6" name="Text Placeholder 2">
            <a:extLst>
              <a:ext uri="{FF2B5EF4-FFF2-40B4-BE49-F238E27FC236}">
                <a16:creationId xmlns:a16="http://schemas.microsoft.com/office/drawing/2014/main" id="{FCA5357F-9713-BB4D-9AE1-E10DB318EF40}"/>
              </a:ext>
            </a:extLst>
          </p:cNvPr>
          <p:cNvSpPr>
            <a:spLocks noGrp="1"/>
          </p:cNvSpPr>
          <p:nvPr>
            <p:ph type="body" sz="quarter" idx="11"/>
          </p:nvPr>
        </p:nvSpPr>
        <p:spPr>
          <a:xfrm>
            <a:off x="624001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1888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FBAEA52-D0D2-B049-80AB-560660D72411}"/>
              </a:ext>
            </a:extLst>
          </p:cNvPr>
          <p:cNvSpPr>
            <a:spLocks noGrp="1"/>
          </p:cNvSpPr>
          <p:nvPr>
            <p:ph type="body" sz="quarter" idx="10"/>
          </p:nvPr>
        </p:nvSpPr>
        <p:spPr>
          <a:xfrm>
            <a:off x="479376" y="1916832"/>
            <a:ext cx="5256584" cy="4392488"/>
          </a:xfrm>
          <a:prstGeom prst="rect">
            <a:avLst/>
          </a:prstGeo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sz="2000">
                <a:solidFill>
                  <a:schemeClr val="tx1">
                    <a:lumMod val="65000"/>
                    <a:lumOff val="35000"/>
                  </a:schemeClr>
                </a:solidFill>
              </a:defRPr>
            </a:lvl4pPr>
            <a:lvl5pPr>
              <a:defRPr sz="2000">
                <a:solidFill>
                  <a:schemeClr val="tx1">
                    <a:lumMod val="65000"/>
                    <a:lumOff val="3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7C553B36-7CD1-D746-9E03-7490FF01DAB2}"/>
              </a:ext>
            </a:extLst>
          </p:cNvPr>
          <p:cNvSpPr>
            <a:spLocks noGrp="1"/>
          </p:cNvSpPr>
          <p:nvPr>
            <p:ph type="title"/>
          </p:nvPr>
        </p:nvSpPr>
        <p:spPr>
          <a:xfrm>
            <a:off x="479376" y="332656"/>
            <a:ext cx="9793088" cy="1152128"/>
          </a:xfrm>
          <a:prstGeom prst="rect">
            <a:avLst/>
          </a:prstGeom>
        </p:spPr>
        <p:txBody>
          <a:bodyPr anchor="b" anchorCtr="0"/>
          <a:lstStyle>
            <a:lvl1pPr>
              <a:defRPr sz="4000">
                <a:solidFill>
                  <a:schemeClr val="accent1"/>
                </a:solidFill>
              </a:defRPr>
            </a:lvl1pPr>
          </a:lstStyle>
          <a:p>
            <a:r>
              <a:rPr lang="en-US" dirty="0"/>
              <a:t>Click to edit Master title style</a:t>
            </a:r>
          </a:p>
        </p:txBody>
      </p:sp>
      <p:sp>
        <p:nvSpPr>
          <p:cNvPr id="4" name="Picture Placeholder 3">
            <a:extLst>
              <a:ext uri="{FF2B5EF4-FFF2-40B4-BE49-F238E27FC236}">
                <a16:creationId xmlns:a16="http://schemas.microsoft.com/office/drawing/2014/main" id="{EADF02A9-D1D6-1947-8903-4AEE4B422F55}"/>
              </a:ext>
            </a:extLst>
          </p:cNvPr>
          <p:cNvSpPr>
            <a:spLocks noGrp="1"/>
          </p:cNvSpPr>
          <p:nvPr>
            <p:ph type="pic" sz="quarter" idx="11"/>
          </p:nvPr>
        </p:nvSpPr>
        <p:spPr>
          <a:xfrm>
            <a:off x="6096000" y="1916113"/>
            <a:ext cx="5473700" cy="4392612"/>
          </a:xfrm>
          <a:prstGeom prst="rect">
            <a:avLst/>
          </a:prstGeom>
        </p:spPr>
        <p:txBody>
          <a:bodyPr/>
          <a:lstStyle/>
          <a:p>
            <a:endParaRPr lang="en-US"/>
          </a:p>
        </p:txBody>
      </p:sp>
    </p:spTree>
    <p:extLst>
      <p:ext uri="{BB962C8B-B14F-4D97-AF65-F5344CB8AC3E}">
        <p14:creationId xmlns:p14="http://schemas.microsoft.com/office/powerpoint/2010/main" val="273617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6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9C405-5329-8F44-BF87-076C7BC7DF3F}"/>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820991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4050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57300"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647795" y="2286000"/>
            <a:ext cx="4791456" cy="36195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5B1524F4-450B-494A-8168-C27743591B4F}" type="datetimeFigureOut">
              <a:rPr lang="en-US" smtClean="0"/>
              <a:t>9/22/2022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301055-81AA-C044-9423-EC0F2F6D7467}" type="slidenum">
              <a:rPr lang="en-US" smtClean="0"/>
              <a:t>‹#›</a:t>
            </a:fld>
            <a:endParaRPr lang="en-US"/>
          </a:p>
        </p:txBody>
      </p:sp>
    </p:spTree>
    <p:extLst>
      <p:ext uri="{BB962C8B-B14F-4D97-AF65-F5344CB8AC3E}">
        <p14:creationId xmlns:p14="http://schemas.microsoft.com/office/powerpoint/2010/main" val="32659114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006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505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1AB373-CFC7-C849-A174-915481BA7EC2}"/>
              </a:ext>
            </a:extLst>
          </p:cNvPr>
          <p:cNvPicPr>
            <a:picLocks noChangeAspect="1"/>
          </p:cNvPicPr>
          <p:nvPr userDrawn="1"/>
        </p:nvPicPr>
        <p:blipFill>
          <a:blip r:embed="rId9"/>
          <a:stretch>
            <a:fillRect/>
          </a:stretch>
        </p:blipFill>
        <p:spPr>
          <a:xfrm>
            <a:off x="10704512" y="260648"/>
            <a:ext cx="1224136" cy="1224136"/>
          </a:xfrm>
          <a:prstGeom prst="rect">
            <a:avLst/>
          </a:prstGeom>
        </p:spPr>
      </p:pic>
    </p:spTree>
  </p:cSld>
  <p:clrMap bg1="lt1" tx1="dk1" bg2="lt2" tx2="dk2" accent1="accent1" accent2="accent2" accent3="accent3" accent4="accent4" accent5="accent5" accent6="accent6" hlink="hlink" folHlink="folHlink"/>
  <p:sldLayoutIdLst>
    <p:sldLayoutId id="2147483686" r:id="rId1"/>
    <p:sldLayoutId id="2147483695" r:id="rId2"/>
    <p:sldLayoutId id="2147483696" r:id="rId3"/>
    <p:sldLayoutId id="2147483697" r:id="rId4"/>
    <p:sldLayoutId id="2147483698" r:id="rId5"/>
    <p:sldLayoutId id="2147483717" r:id="rId6"/>
    <p:sldLayoutId id="2147483718" r:id="rId7"/>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1704D62-23FC-224F-B479-F741B27866FE}"/>
              </a:ext>
            </a:extLst>
          </p:cNvPr>
          <p:cNvPicPr>
            <a:picLocks noChangeAspect="1"/>
          </p:cNvPicPr>
          <p:nvPr userDrawn="1"/>
        </p:nvPicPr>
        <p:blipFill>
          <a:blip r:embed="rId6"/>
          <a:stretch>
            <a:fillRect/>
          </a:stretch>
        </p:blipFill>
        <p:spPr>
          <a:xfrm>
            <a:off x="10683293" y="260648"/>
            <a:ext cx="1266574" cy="1260000"/>
          </a:xfrm>
          <a:prstGeom prst="rect">
            <a:avLst/>
          </a:prstGeom>
        </p:spPr>
      </p:pic>
    </p:spTree>
    <p:extLst>
      <p:ext uri="{BB962C8B-B14F-4D97-AF65-F5344CB8AC3E}">
        <p14:creationId xmlns:p14="http://schemas.microsoft.com/office/powerpoint/2010/main" val="25772878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4033649"/>
      </p:ext>
    </p:extLst>
  </p:cSld>
  <p:clrMap bg1="lt1" tx1="dk1" bg2="lt2" tx2="dk2" accent1="accent1" accent2="accent2" accent3="accent3" accent4="accent4" accent5="accent5" accent6="accent6" hlink="hlink" folHlink="folHlink"/>
  <p:sldLayoutIdLst>
    <p:sldLayoutId id="214748370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FF114-B114-2E45-B35B-0761178FD444}"/>
              </a:ext>
            </a:extLst>
          </p:cNvPr>
          <p:cNvPicPr>
            <a:picLocks noChangeAspect="1"/>
          </p:cNvPicPr>
          <p:nvPr userDrawn="1"/>
        </p:nvPicPr>
        <p:blipFill>
          <a:blip r:embed="rId3"/>
          <a:stretch>
            <a:fillRect/>
          </a:stretch>
        </p:blipFill>
        <p:spPr>
          <a:xfrm>
            <a:off x="10704512" y="260648"/>
            <a:ext cx="1224136" cy="1224136"/>
          </a:xfrm>
          <a:prstGeom prst="rect">
            <a:avLst/>
          </a:prstGeom>
        </p:spPr>
      </p:pic>
      <p:sp>
        <p:nvSpPr>
          <p:cNvPr id="4" name="Rounded Rectangle 3">
            <a:extLst>
              <a:ext uri="{FF2B5EF4-FFF2-40B4-BE49-F238E27FC236}">
                <a16:creationId xmlns:a16="http://schemas.microsoft.com/office/drawing/2014/main" id="{85FEFE76-4971-F149-B465-E91A8ABE37CF}"/>
              </a:ext>
            </a:extLst>
          </p:cNvPr>
          <p:cNvSpPr/>
          <p:nvPr userDrawn="1"/>
        </p:nvSpPr>
        <p:spPr>
          <a:xfrm>
            <a:off x="227348" y="1628800"/>
            <a:ext cx="11737304" cy="4968552"/>
          </a:xfrm>
          <a:prstGeom prst="roundRect">
            <a:avLst>
              <a:gd name="adj" fmla="val 502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230335"/>
      </p:ext>
    </p:extLst>
  </p:cSld>
  <p:clrMap bg1="lt1" tx1="dk1" bg2="lt2" tx2="dk2" accent1="accent1" accent2="accent2" accent3="accent3" accent4="accent4" accent5="accent5" accent6="accent6" hlink="hlink" folHlink="folHlink"/>
  <p:sldLayoutIdLst>
    <p:sldLayoutId id="2147483705"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5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5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5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5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video" Target="https://www.youtube.com/embed/NTC0PbtmeUA?feature=oembed" TargetMode="Externa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ZtjFIvA_fs"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youtu.be/DvOuc7cWXxc" TargetMode="External"/><Relationship Id="rId5" Type="http://schemas.openxmlformats.org/officeDocument/2006/relationships/hyperlink" Target="https://youtu.be/qDu3JAjf-U0" TargetMode="Externa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https://www.youtube.com/embed/IL5YUCPyC5I?feature=oembed"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AEEAEB-E0DF-A449-A551-5E1B6661177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2" name="TextBox 1">
            <a:extLst>
              <a:ext uri="{FF2B5EF4-FFF2-40B4-BE49-F238E27FC236}">
                <a16:creationId xmlns:a16="http://schemas.microsoft.com/office/drawing/2014/main" id="{3712E026-EBF9-F244-AF94-27B3DBD213F8}"/>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Phonics</a:t>
            </a:r>
          </a:p>
        </p:txBody>
      </p:sp>
    </p:spTree>
    <p:extLst>
      <p:ext uri="{BB962C8B-B14F-4D97-AF65-F5344CB8AC3E}">
        <p14:creationId xmlns:p14="http://schemas.microsoft.com/office/powerpoint/2010/main" val="2472348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1F0471-4A55-3846-B0BD-83140E2B4CB8}"/>
              </a:ext>
            </a:extLst>
          </p:cNvPr>
          <p:cNvPicPr>
            <a:picLocks noChangeAspect="1"/>
          </p:cNvPicPr>
          <p:nvPr/>
        </p:nvPicPr>
        <p:blipFill>
          <a:blip r:embed="rId3"/>
          <a:stretch>
            <a:fillRect/>
          </a:stretch>
        </p:blipFill>
        <p:spPr>
          <a:xfrm>
            <a:off x="2494137" y="1782133"/>
            <a:ext cx="3106041" cy="4444216"/>
          </a:xfrm>
          <a:prstGeom prst="rect">
            <a:avLst/>
          </a:prstGeom>
          <a:effectLst>
            <a:glow rad="127000">
              <a:schemeClr val="tx1">
                <a:alpha val="8000"/>
              </a:schemeClr>
            </a:glow>
          </a:effectLst>
        </p:spPr>
      </p:pic>
      <p:pic>
        <p:nvPicPr>
          <p:cNvPr id="6" name="Picture 5">
            <a:extLst>
              <a:ext uri="{FF2B5EF4-FFF2-40B4-BE49-F238E27FC236}">
                <a16:creationId xmlns:a16="http://schemas.microsoft.com/office/drawing/2014/main" id="{806C001C-814A-1848-A7E5-352D2F68FD50}"/>
              </a:ext>
            </a:extLst>
          </p:cNvPr>
          <p:cNvPicPr>
            <a:picLocks noChangeAspect="1"/>
          </p:cNvPicPr>
          <p:nvPr/>
        </p:nvPicPr>
        <p:blipFill>
          <a:blip r:embed="rId4"/>
          <a:stretch>
            <a:fillRect/>
          </a:stretch>
        </p:blipFill>
        <p:spPr>
          <a:xfrm>
            <a:off x="6400891" y="1758400"/>
            <a:ext cx="3118317" cy="4493324"/>
          </a:xfrm>
          <a:prstGeom prst="rect">
            <a:avLst/>
          </a:prstGeom>
          <a:effectLst>
            <a:glow rad="127000">
              <a:schemeClr val="tx1">
                <a:alpha val="8000"/>
              </a:schemeClr>
            </a:glow>
          </a:effectLst>
        </p:spPr>
      </p:pic>
      <p:sp>
        <p:nvSpPr>
          <p:cNvPr id="3" name="Title 2">
            <a:extLst>
              <a:ext uri="{FF2B5EF4-FFF2-40B4-BE49-F238E27FC236}">
                <a16:creationId xmlns:a16="http://schemas.microsoft.com/office/drawing/2014/main" id="{26E2E055-D791-3148-ABD1-64385835A769}"/>
              </a:ext>
            </a:extLst>
          </p:cNvPr>
          <p:cNvSpPr>
            <a:spLocks noGrp="1"/>
          </p:cNvSpPr>
          <p:nvPr>
            <p:ph type="title"/>
          </p:nvPr>
        </p:nvSpPr>
        <p:spPr/>
        <p:txBody>
          <a:bodyPr/>
          <a:lstStyle/>
          <a:p>
            <a:r>
              <a:rPr lang="en-US" dirty="0"/>
              <a:t>Reading and spelling </a:t>
            </a:r>
          </a:p>
        </p:txBody>
      </p:sp>
    </p:spTree>
    <p:extLst>
      <p:ext uri="{BB962C8B-B14F-4D97-AF65-F5344CB8AC3E}">
        <p14:creationId xmlns:p14="http://schemas.microsoft.com/office/powerpoint/2010/main" val="2030589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45611C7-E0F5-DA44-85D0-52EBBAE9A918}"/>
              </a:ext>
            </a:extLst>
          </p:cNvPr>
          <p:cNvSpPr/>
          <p:nvPr/>
        </p:nvSpPr>
        <p:spPr>
          <a:xfrm>
            <a:off x="263352" y="1628800"/>
            <a:ext cx="11665296" cy="4968552"/>
          </a:xfrm>
          <a:prstGeom prst="roundRect">
            <a:avLst>
              <a:gd name="adj" fmla="val 4865"/>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A4451E03-CDAF-FD45-B0F4-36BD87D44AD0}"/>
              </a:ext>
            </a:extLst>
          </p:cNvPr>
          <p:cNvSpPr>
            <a:spLocks noGrp="1"/>
          </p:cNvSpPr>
          <p:nvPr>
            <p:ph type="body" sz="quarter" idx="10"/>
          </p:nvPr>
        </p:nvSpPr>
        <p:spPr>
          <a:xfrm>
            <a:off x="479376" y="2204864"/>
            <a:ext cx="5256584" cy="4392488"/>
          </a:xfrm>
        </p:spPr>
        <p:txBody>
          <a:bodyPr/>
          <a:lstStyle/>
          <a:p>
            <a:pPr marL="0" indent="0" algn="ctr">
              <a:buNone/>
            </a:pPr>
            <a:r>
              <a:rPr lang="en-US" sz="8000" u="sng" dirty="0">
                <a:solidFill>
                  <a:schemeClr val="accent2"/>
                </a:solidFill>
                <a:latin typeface="+mj-lt"/>
                <a:ea typeface="Sassoon Infant Rg" panose="02000503030000020003" pitchFamily="2" charset="0"/>
              </a:rPr>
              <a:t>sh</a:t>
            </a:r>
            <a:r>
              <a:rPr lang="en-US" sz="8000" dirty="0">
                <a:solidFill>
                  <a:schemeClr val="tx1"/>
                </a:solidFill>
                <a:latin typeface="+mj-lt"/>
                <a:ea typeface="Sassoon Infant Rg" panose="02000503030000020003" pitchFamily="2" charset="0"/>
              </a:rPr>
              <a:t>ell</a:t>
            </a:r>
          </a:p>
          <a:p>
            <a:pPr marL="0" indent="0" algn="ctr">
              <a:buNone/>
            </a:pPr>
            <a:r>
              <a:rPr lang="en-US" sz="8000" u="sng" dirty="0">
                <a:solidFill>
                  <a:schemeClr val="accent2"/>
                </a:solidFill>
                <a:latin typeface="+mj-lt"/>
                <a:ea typeface="Sassoon Infant Rg" panose="02000503030000020003" pitchFamily="2" charset="0"/>
              </a:rPr>
              <a:t>ch</a:t>
            </a:r>
            <a:r>
              <a:rPr lang="en-US" sz="8000" dirty="0">
                <a:solidFill>
                  <a:schemeClr val="tx1"/>
                </a:solidFill>
                <a:latin typeface="+mj-lt"/>
                <a:ea typeface="Sassoon Infant Rg" panose="02000503030000020003" pitchFamily="2" charset="0"/>
              </a:rPr>
              <a:t>ef</a:t>
            </a:r>
          </a:p>
          <a:p>
            <a:pPr marL="0" indent="0" algn="ctr">
              <a:buNone/>
            </a:pPr>
            <a:r>
              <a:rPr lang="en-US" sz="8000" dirty="0">
                <a:solidFill>
                  <a:schemeClr val="tx1"/>
                </a:solidFill>
                <a:latin typeface="+mj-lt"/>
                <a:ea typeface="Sassoon Infant Rg" panose="02000503030000020003" pitchFamily="2" charset="0"/>
              </a:rPr>
              <a:t>spe</a:t>
            </a:r>
            <a:r>
              <a:rPr lang="en-US" sz="8000" u="sng" dirty="0">
                <a:solidFill>
                  <a:schemeClr val="accent2"/>
                </a:solidFill>
                <a:latin typeface="+mj-lt"/>
                <a:ea typeface="Sassoon Infant Rg" panose="02000503030000020003" pitchFamily="2" charset="0"/>
              </a:rPr>
              <a:t>ci</a:t>
            </a:r>
            <a:r>
              <a:rPr lang="en-US" sz="8000" dirty="0">
                <a:solidFill>
                  <a:schemeClr val="tx1"/>
                </a:solidFill>
                <a:latin typeface="+mj-lt"/>
                <a:ea typeface="Sassoon Infant Rg" panose="02000503030000020003" pitchFamily="2" charset="0"/>
              </a:rPr>
              <a:t>al</a:t>
            </a:r>
            <a:endParaRPr lang="en-US" sz="9600" dirty="0">
              <a:solidFill>
                <a:schemeClr val="tx1"/>
              </a:solidFill>
              <a:latin typeface="+mj-lt"/>
              <a:ea typeface="Sassoon Infant Rg" panose="02000503030000020003" pitchFamily="2" charset="0"/>
            </a:endParaRPr>
          </a:p>
        </p:txBody>
      </p:sp>
      <p:sp>
        <p:nvSpPr>
          <p:cNvPr id="3" name="Title 2">
            <a:extLst>
              <a:ext uri="{FF2B5EF4-FFF2-40B4-BE49-F238E27FC236}">
                <a16:creationId xmlns:a16="http://schemas.microsoft.com/office/drawing/2014/main" id="{A089F851-6352-7342-953E-DB04AE7679B1}"/>
              </a:ext>
            </a:extLst>
          </p:cNvPr>
          <p:cNvSpPr>
            <a:spLocks noGrp="1"/>
          </p:cNvSpPr>
          <p:nvPr>
            <p:ph type="title"/>
          </p:nvPr>
        </p:nvSpPr>
        <p:spPr>
          <a:xfrm>
            <a:off x="479376" y="332656"/>
            <a:ext cx="9793088" cy="1152128"/>
          </a:xfrm>
        </p:spPr>
        <p:txBody>
          <a:bodyPr/>
          <a:lstStyle/>
          <a:p>
            <a:r>
              <a:rPr lang="en-US" dirty="0"/>
              <a:t>And all the different ways to write </a:t>
            </a:r>
            <a:br>
              <a:rPr lang="en-US" dirty="0"/>
            </a:br>
            <a:r>
              <a:rPr lang="en-US" dirty="0"/>
              <a:t>the phoneme </a:t>
            </a:r>
            <a:r>
              <a:rPr lang="en-US" dirty="0" err="1"/>
              <a:t>sh</a:t>
            </a:r>
            <a:r>
              <a:rPr lang="en-US" dirty="0"/>
              <a:t>:</a:t>
            </a:r>
          </a:p>
        </p:txBody>
      </p:sp>
      <p:sp>
        <p:nvSpPr>
          <p:cNvPr id="4" name="Text Placeholder 3">
            <a:extLst>
              <a:ext uri="{FF2B5EF4-FFF2-40B4-BE49-F238E27FC236}">
                <a16:creationId xmlns:a16="http://schemas.microsoft.com/office/drawing/2014/main" id="{7FC492CE-899C-294C-9F0C-49E8A7FC09DD}"/>
              </a:ext>
            </a:extLst>
          </p:cNvPr>
          <p:cNvSpPr>
            <a:spLocks noGrp="1"/>
          </p:cNvSpPr>
          <p:nvPr>
            <p:ph type="body" sz="quarter" idx="11"/>
          </p:nvPr>
        </p:nvSpPr>
        <p:spPr>
          <a:xfrm>
            <a:off x="6240016" y="2204864"/>
            <a:ext cx="5256584" cy="4392488"/>
          </a:xfrm>
        </p:spPr>
        <p:txBody>
          <a:bodyPr/>
          <a:lstStyle/>
          <a:p>
            <a:pPr marL="0" indent="0" algn="ctr">
              <a:buNone/>
            </a:pPr>
            <a:r>
              <a:rPr lang="en-US" sz="8000" dirty="0">
                <a:solidFill>
                  <a:schemeClr val="tx1"/>
                </a:solidFill>
                <a:latin typeface="+mj-lt"/>
                <a:ea typeface="Sassoon Infant Rg" panose="02000503030000020003" pitchFamily="2" charset="0"/>
              </a:rPr>
              <a:t>cap</a:t>
            </a:r>
            <a:r>
              <a:rPr lang="en-US" sz="8000" u="sng" dirty="0">
                <a:solidFill>
                  <a:schemeClr val="accent2"/>
                </a:solidFill>
                <a:latin typeface="+mj-lt"/>
                <a:ea typeface="Sassoon Infant Rg" panose="02000503030000020003" pitchFamily="2" charset="0"/>
              </a:rPr>
              <a:t>ti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man</a:t>
            </a:r>
            <a:r>
              <a:rPr lang="en-US" sz="8000" u="sng" dirty="0">
                <a:solidFill>
                  <a:schemeClr val="accent2"/>
                </a:solidFill>
                <a:latin typeface="+mj-lt"/>
                <a:ea typeface="Sassoon Infant Rg" panose="02000503030000020003" pitchFamily="2" charset="0"/>
              </a:rPr>
              <a:t>si</a:t>
            </a:r>
            <a:r>
              <a:rPr lang="en-US" sz="8000" dirty="0">
                <a:solidFill>
                  <a:schemeClr val="tx1"/>
                </a:solidFill>
                <a:latin typeface="+mj-lt"/>
                <a:ea typeface="Sassoon Infant Rg" panose="02000503030000020003" pitchFamily="2" charset="0"/>
              </a:rPr>
              <a:t>on</a:t>
            </a:r>
          </a:p>
          <a:p>
            <a:pPr marL="0" indent="0" algn="ctr">
              <a:buNone/>
            </a:pPr>
            <a:r>
              <a:rPr lang="en-US" sz="8000" dirty="0">
                <a:solidFill>
                  <a:schemeClr val="tx1"/>
                </a:solidFill>
                <a:latin typeface="+mj-lt"/>
                <a:ea typeface="Sassoon Infant Rg" panose="02000503030000020003" pitchFamily="2" charset="0"/>
              </a:rPr>
              <a:t>pa</a:t>
            </a:r>
            <a:r>
              <a:rPr lang="en-US" sz="8000" u="sng" dirty="0">
                <a:solidFill>
                  <a:schemeClr val="accent2"/>
                </a:solidFill>
                <a:latin typeface="+mj-lt"/>
                <a:ea typeface="Sassoon Infant Rg" panose="02000503030000020003" pitchFamily="2" charset="0"/>
              </a:rPr>
              <a:t>ssi</a:t>
            </a:r>
            <a:r>
              <a:rPr lang="en-US" sz="8000" dirty="0">
                <a:solidFill>
                  <a:schemeClr val="tx1"/>
                </a:solidFill>
                <a:latin typeface="+mj-lt"/>
                <a:ea typeface="Sassoon Infant Rg" panose="02000503030000020003" pitchFamily="2" charset="0"/>
              </a:rPr>
              <a:t>on</a:t>
            </a:r>
          </a:p>
        </p:txBody>
      </p:sp>
    </p:spTree>
    <p:extLst>
      <p:ext uri="{BB962C8B-B14F-4D97-AF65-F5344CB8AC3E}">
        <p14:creationId xmlns:p14="http://schemas.microsoft.com/office/powerpoint/2010/main" val="332229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9A5F2C-AD7F-CF4C-9D4C-AD07FF3F812C}"/>
              </a:ext>
            </a:extLst>
          </p:cNvPr>
          <p:cNvSpPr>
            <a:spLocks noGrp="1"/>
          </p:cNvSpPr>
          <p:nvPr>
            <p:ph type="title"/>
          </p:nvPr>
        </p:nvSpPr>
        <p:spPr>
          <a:prstGeom prst="rect">
            <a:avLst/>
          </a:prstGeom>
        </p:spPr>
        <p:txBody>
          <a:bodyPr/>
          <a:lstStyle/>
          <a:p>
            <a:r>
              <a:rPr lang="en-US" dirty="0"/>
              <a:t>Tricky words </a:t>
            </a:r>
          </a:p>
        </p:txBody>
      </p:sp>
      <p:pic>
        <p:nvPicPr>
          <p:cNvPr id="2" name="Online Media 1" descr="How we teach tricky words">
            <a:hlinkClick r:id="" action="ppaction://media"/>
            <a:extLst>
              <a:ext uri="{FF2B5EF4-FFF2-40B4-BE49-F238E27FC236}">
                <a16:creationId xmlns:a16="http://schemas.microsoft.com/office/drawing/2014/main" id="{51527262-8363-1841-AC54-DBB40AE1BB89}"/>
              </a:ext>
            </a:extLst>
          </p:cNvPr>
          <p:cNvPicPr>
            <a:picLocks noRot="1" noChangeAspect="1"/>
          </p:cNvPicPr>
          <p:nvPr>
            <a:videoFile r:link="rId1"/>
          </p:nvPr>
        </p:nvPicPr>
        <p:blipFill>
          <a:blip r:embed="rId4"/>
          <a:stretch>
            <a:fillRect/>
          </a:stretch>
        </p:blipFill>
        <p:spPr>
          <a:xfrm>
            <a:off x="2640094" y="1988840"/>
            <a:ext cx="6911812" cy="3905174"/>
          </a:xfrm>
          <a:prstGeom prst="rect">
            <a:avLst/>
          </a:prstGeom>
        </p:spPr>
      </p:pic>
    </p:spTree>
    <p:extLst>
      <p:ext uri="{BB962C8B-B14F-4D97-AF65-F5344CB8AC3E}">
        <p14:creationId xmlns:p14="http://schemas.microsoft.com/office/powerpoint/2010/main" val="3765306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C732A3-851D-D049-AD06-5F1AF59A655A}"/>
              </a:ext>
            </a:extLst>
          </p:cNvPr>
          <p:cNvSpPr>
            <a:spLocks noGrp="1"/>
          </p:cNvSpPr>
          <p:nvPr>
            <p:ph type="body" sz="quarter" idx="10"/>
          </p:nvPr>
        </p:nvSpPr>
        <p:spPr>
          <a:xfrm>
            <a:off x="479376" y="2564904"/>
            <a:ext cx="4176464" cy="3744416"/>
          </a:xfrm>
        </p:spPr>
        <p:txBody>
          <a:bodyPr/>
          <a:lstStyle/>
          <a:p>
            <a:r>
              <a:rPr lang="en-US" sz="3200" dirty="0">
                <a:solidFill>
                  <a:schemeClr val="tx1"/>
                </a:solidFill>
              </a:rPr>
              <a:t>Say the word.</a:t>
            </a:r>
          </a:p>
          <a:p>
            <a:r>
              <a:rPr lang="en-US" sz="3200" dirty="0">
                <a:solidFill>
                  <a:schemeClr val="tx1"/>
                </a:solidFill>
              </a:rPr>
              <a:t>Segment the sounds.</a:t>
            </a:r>
          </a:p>
          <a:p>
            <a:r>
              <a:rPr lang="en-US" sz="3200" dirty="0">
                <a:solidFill>
                  <a:schemeClr val="tx1"/>
                </a:solidFill>
              </a:rPr>
              <a:t>Count the sounds.</a:t>
            </a:r>
          </a:p>
          <a:p>
            <a:r>
              <a:rPr lang="en-US" sz="3200" dirty="0">
                <a:solidFill>
                  <a:schemeClr val="tx1"/>
                </a:solidFill>
              </a:rPr>
              <a:t>Write them down.</a:t>
            </a:r>
          </a:p>
        </p:txBody>
      </p:sp>
      <p:sp>
        <p:nvSpPr>
          <p:cNvPr id="3" name="Title 2">
            <a:extLst>
              <a:ext uri="{FF2B5EF4-FFF2-40B4-BE49-F238E27FC236}">
                <a16:creationId xmlns:a16="http://schemas.microsoft.com/office/drawing/2014/main" id="{ECFA671A-2241-5149-A2E4-B0A940F120BA}"/>
              </a:ext>
            </a:extLst>
          </p:cNvPr>
          <p:cNvSpPr>
            <a:spLocks noGrp="1"/>
          </p:cNvSpPr>
          <p:nvPr>
            <p:ph type="title"/>
          </p:nvPr>
        </p:nvSpPr>
        <p:spPr/>
        <p:txBody>
          <a:bodyPr/>
          <a:lstStyle/>
          <a:p>
            <a:r>
              <a:rPr lang="en-US" dirty="0"/>
              <a:t>Spelling</a:t>
            </a:r>
          </a:p>
        </p:txBody>
      </p:sp>
      <p:pic>
        <p:nvPicPr>
          <p:cNvPr id="5" name="Picture 4" descr="A picture containing person, indoor, wall&#10;&#10;Description automatically generated">
            <a:extLst>
              <a:ext uri="{FF2B5EF4-FFF2-40B4-BE49-F238E27FC236}">
                <a16:creationId xmlns:a16="http://schemas.microsoft.com/office/drawing/2014/main" id="{70A18597-D3C0-654D-A58C-597972A3327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91253" y="1801214"/>
            <a:ext cx="6741316" cy="4490459"/>
          </a:xfrm>
          <a:prstGeom prst="roundRect">
            <a:avLst>
              <a:gd name="adj" fmla="val 3608"/>
            </a:avLst>
          </a:prstGeom>
        </p:spPr>
      </p:pic>
    </p:spTree>
    <p:extLst>
      <p:ext uri="{BB962C8B-B14F-4D97-AF65-F5344CB8AC3E}">
        <p14:creationId xmlns:p14="http://schemas.microsoft.com/office/powerpoint/2010/main" val="996933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C616728-8230-5A47-9A27-641FF58EB296}"/>
              </a:ext>
            </a:extLst>
          </p:cNvPr>
          <p:cNvSpPr>
            <a:spLocks noGrp="1"/>
          </p:cNvSpPr>
          <p:nvPr>
            <p:ph type="body" sz="quarter" idx="10"/>
          </p:nvPr>
        </p:nvSpPr>
        <p:spPr/>
        <p:txBody>
          <a:bodyPr/>
          <a:lstStyle/>
          <a:p>
            <a:pPr marL="0" indent="0">
              <a:buNone/>
            </a:pPr>
            <a:endParaRPr lang="en-US" dirty="0"/>
          </a:p>
        </p:txBody>
      </p:sp>
      <p:sp>
        <p:nvSpPr>
          <p:cNvPr id="3" name="Title 2">
            <a:extLst>
              <a:ext uri="{FF2B5EF4-FFF2-40B4-BE49-F238E27FC236}">
                <a16:creationId xmlns:a16="http://schemas.microsoft.com/office/drawing/2014/main" id="{8094F2CC-1E17-114E-BB98-903957021FB5}"/>
              </a:ext>
            </a:extLst>
          </p:cNvPr>
          <p:cNvSpPr>
            <a:spLocks noGrp="1"/>
          </p:cNvSpPr>
          <p:nvPr>
            <p:ph type="title"/>
          </p:nvPr>
        </p:nvSpPr>
        <p:spPr>
          <a:prstGeom prst="rect">
            <a:avLst/>
          </a:prstGeom>
        </p:spPr>
        <p:txBody>
          <a:bodyPr/>
          <a:lstStyle/>
          <a:p>
            <a:r>
              <a:rPr lang="en-US" dirty="0"/>
              <a:t>Supporting your child with phonics</a:t>
            </a:r>
          </a:p>
        </p:txBody>
      </p:sp>
      <p:pic>
        <p:nvPicPr>
          <p:cNvPr id="4" name="Picture 3" descr="Graphical user interface, application, Teams&#10;&#10;Description automatically generated">
            <a:hlinkClick r:id="rId3"/>
            <a:extLst>
              <a:ext uri="{FF2B5EF4-FFF2-40B4-BE49-F238E27FC236}">
                <a16:creationId xmlns:a16="http://schemas.microsoft.com/office/drawing/2014/main" id="{F058F429-3EDB-484B-83B8-106BC37D55F2}"/>
              </a:ext>
            </a:extLst>
          </p:cNvPr>
          <p:cNvPicPr>
            <a:picLocks noChangeAspect="1"/>
          </p:cNvPicPr>
          <p:nvPr/>
        </p:nvPicPr>
        <p:blipFill rotWithShape="1">
          <a:blip r:embed="rId4"/>
          <a:srcRect r="67270"/>
          <a:stretch/>
        </p:blipFill>
        <p:spPr>
          <a:xfrm>
            <a:off x="535496" y="2465288"/>
            <a:ext cx="3616288" cy="3556000"/>
          </a:xfrm>
          <a:prstGeom prst="rect">
            <a:avLst/>
          </a:prstGeom>
        </p:spPr>
      </p:pic>
      <p:pic>
        <p:nvPicPr>
          <p:cNvPr id="6" name="Picture 5" descr="Graphical user interface, application, Teams&#10;&#10;Description automatically generated">
            <a:hlinkClick r:id="rId5"/>
            <a:extLst>
              <a:ext uri="{FF2B5EF4-FFF2-40B4-BE49-F238E27FC236}">
                <a16:creationId xmlns:a16="http://schemas.microsoft.com/office/drawing/2014/main" id="{394F4AD3-9482-EF4B-8255-23B85AB25B25}"/>
              </a:ext>
            </a:extLst>
          </p:cNvPr>
          <p:cNvPicPr>
            <a:picLocks noChangeAspect="1"/>
          </p:cNvPicPr>
          <p:nvPr/>
        </p:nvPicPr>
        <p:blipFill rotWithShape="1">
          <a:blip r:embed="rId4"/>
          <a:srcRect l="33237" t="4087" r="34033" b="-4087"/>
          <a:stretch/>
        </p:blipFill>
        <p:spPr>
          <a:xfrm>
            <a:off x="4207904" y="2609304"/>
            <a:ext cx="3616288" cy="3556000"/>
          </a:xfrm>
          <a:prstGeom prst="rect">
            <a:avLst/>
          </a:prstGeom>
        </p:spPr>
      </p:pic>
      <p:pic>
        <p:nvPicPr>
          <p:cNvPr id="7" name="Picture 6" descr="Graphical user interface, application, Teams&#10;&#10;Description automatically generated">
            <a:hlinkClick r:id="rId6"/>
            <a:extLst>
              <a:ext uri="{FF2B5EF4-FFF2-40B4-BE49-F238E27FC236}">
                <a16:creationId xmlns:a16="http://schemas.microsoft.com/office/drawing/2014/main" id="{78A0AB10-488A-FF41-A046-589084451A8B}"/>
              </a:ext>
            </a:extLst>
          </p:cNvPr>
          <p:cNvPicPr>
            <a:picLocks noChangeAspect="1"/>
          </p:cNvPicPr>
          <p:nvPr/>
        </p:nvPicPr>
        <p:blipFill rotWithShape="1">
          <a:blip r:embed="rId4"/>
          <a:srcRect l="66298"/>
          <a:stretch/>
        </p:blipFill>
        <p:spPr>
          <a:xfrm>
            <a:off x="7824192" y="2465288"/>
            <a:ext cx="3723723" cy="3556000"/>
          </a:xfrm>
          <a:prstGeom prst="rect">
            <a:avLst/>
          </a:prstGeom>
        </p:spPr>
      </p:pic>
    </p:spTree>
    <p:extLst>
      <p:ext uri="{BB962C8B-B14F-4D97-AF65-F5344CB8AC3E}">
        <p14:creationId xmlns:p14="http://schemas.microsoft.com/office/powerpoint/2010/main" val="140854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D1624F-B895-F06B-2303-7D6E3C21DA75}"/>
              </a:ext>
            </a:extLst>
          </p:cNvPr>
          <p:cNvSpPr>
            <a:spLocks noGrp="1"/>
          </p:cNvSpPr>
          <p:nvPr>
            <p:ph type="title"/>
          </p:nvPr>
        </p:nvSpPr>
        <p:spPr>
          <a:xfrm>
            <a:off x="479376" y="332656"/>
            <a:ext cx="9289032" cy="792088"/>
          </a:xfrm>
        </p:spPr>
        <p:txBody>
          <a:bodyPr/>
          <a:lstStyle/>
          <a:p>
            <a:r>
              <a:rPr lang="en-GB" dirty="0"/>
              <a:t>Resources we will be sending home:</a:t>
            </a:r>
          </a:p>
        </p:txBody>
      </p:sp>
      <p:pic>
        <p:nvPicPr>
          <p:cNvPr id="6" name="Picture 5">
            <a:extLst>
              <a:ext uri="{FF2B5EF4-FFF2-40B4-BE49-F238E27FC236}">
                <a16:creationId xmlns:a16="http://schemas.microsoft.com/office/drawing/2014/main" id="{35B07F3B-FB33-8EA5-488D-E86A91F8FD55}"/>
              </a:ext>
            </a:extLst>
          </p:cNvPr>
          <p:cNvPicPr>
            <a:picLocks noChangeAspect="1"/>
          </p:cNvPicPr>
          <p:nvPr/>
        </p:nvPicPr>
        <p:blipFill>
          <a:blip r:embed="rId2"/>
          <a:stretch>
            <a:fillRect/>
          </a:stretch>
        </p:blipFill>
        <p:spPr>
          <a:xfrm>
            <a:off x="512794" y="1531143"/>
            <a:ext cx="3710998" cy="5304725"/>
          </a:xfrm>
          <a:prstGeom prst="rect">
            <a:avLst/>
          </a:prstGeom>
        </p:spPr>
      </p:pic>
      <p:pic>
        <p:nvPicPr>
          <p:cNvPr id="10" name="Picture 9">
            <a:extLst>
              <a:ext uri="{FF2B5EF4-FFF2-40B4-BE49-F238E27FC236}">
                <a16:creationId xmlns:a16="http://schemas.microsoft.com/office/drawing/2014/main" id="{4EBBCF4F-F66D-FEDA-B780-E86153620737}"/>
              </a:ext>
            </a:extLst>
          </p:cNvPr>
          <p:cNvPicPr>
            <a:picLocks noChangeAspect="1"/>
          </p:cNvPicPr>
          <p:nvPr/>
        </p:nvPicPr>
        <p:blipFill>
          <a:blip r:embed="rId3"/>
          <a:stretch>
            <a:fillRect/>
          </a:stretch>
        </p:blipFill>
        <p:spPr>
          <a:xfrm>
            <a:off x="6096001" y="1338391"/>
            <a:ext cx="4032448" cy="5492091"/>
          </a:xfrm>
          <a:prstGeom prst="rect">
            <a:avLst/>
          </a:prstGeom>
        </p:spPr>
      </p:pic>
    </p:spTree>
    <p:extLst>
      <p:ext uri="{BB962C8B-B14F-4D97-AF65-F5344CB8AC3E}">
        <p14:creationId xmlns:p14="http://schemas.microsoft.com/office/powerpoint/2010/main" val="1297307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4CC877-0EA2-492F-BCB9-D8060F38E73C}"/>
              </a:ext>
            </a:extLst>
          </p:cNvPr>
          <p:cNvSpPr>
            <a:spLocks noGrp="1"/>
          </p:cNvSpPr>
          <p:nvPr>
            <p:ph type="body" sz="quarter" idx="10"/>
          </p:nvPr>
        </p:nvSpPr>
        <p:spPr>
          <a:xfrm>
            <a:off x="479376" y="1916832"/>
            <a:ext cx="4392488" cy="4392488"/>
          </a:xfrm>
        </p:spPr>
        <p:txBody>
          <a:bodyPr lIns="91440" tIns="45720" rIns="91440" bIns="45720" anchor="ctr" anchorCtr="0"/>
          <a:lstStyle/>
          <a:p>
            <a:pPr marL="0" indent="0">
              <a:lnSpc>
                <a:spcPct val="100000"/>
              </a:lnSpc>
              <a:buNone/>
            </a:pPr>
            <a:r>
              <a:rPr lang="en-GB" dirty="0"/>
              <a:t>Our school has chosen </a:t>
            </a:r>
            <a:br>
              <a:rPr lang="en-GB" dirty="0"/>
            </a:br>
            <a:r>
              <a:rPr lang="en-GB" i="1" dirty="0"/>
              <a:t>Little </a:t>
            </a:r>
            <a:r>
              <a:rPr lang="en-GB" i="1" dirty="0" err="1"/>
              <a:t>Wandle</a:t>
            </a:r>
            <a:r>
              <a:rPr lang="en-GB" i="1" dirty="0"/>
              <a:t> Letters and Sounds Revised</a:t>
            </a:r>
            <a:r>
              <a:rPr lang="en-GB" dirty="0"/>
              <a:t> as our systematic, synthetic phonics (SSP) programme to teach early reading and spelling. </a:t>
            </a:r>
          </a:p>
        </p:txBody>
      </p:sp>
      <p:sp>
        <p:nvSpPr>
          <p:cNvPr id="3" name="Title 2">
            <a:extLst>
              <a:ext uri="{FF2B5EF4-FFF2-40B4-BE49-F238E27FC236}">
                <a16:creationId xmlns:a16="http://schemas.microsoft.com/office/drawing/2014/main" id="{FA31222B-A094-4C71-9CE9-75DB7035D263}"/>
              </a:ext>
            </a:extLst>
          </p:cNvPr>
          <p:cNvSpPr>
            <a:spLocks noGrp="1"/>
          </p:cNvSpPr>
          <p:nvPr>
            <p:ph type="title"/>
          </p:nvPr>
        </p:nvSpPr>
        <p:spPr>
          <a:xfrm>
            <a:off x="479376" y="332656"/>
            <a:ext cx="9793088" cy="1152128"/>
          </a:xfrm>
        </p:spPr>
        <p:txBody>
          <a:bodyPr/>
          <a:lstStyle/>
          <a:p>
            <a:r>
              <a:rPr lang="en-GB" dirty="0"/>
              <a:t>Little </a:t>
            </a:r>
            <a:r>
              <a:rPr lang="en-GB" dirty="0" err="1"/>
              <a:t>Wandle</a:t>
            </a:r>
            <a:r>
              <a:rPr lang="en-GB" dirty="0"/>
              <a:t> Letters and Sounds Revised</a:t>
            </a:r>
          </a:p>
        </p:txBody>
      </p:sp>
      <p:pic>
        <p:nvPicPr>
          <p:cNvPr id="5" name="Picture 4">
            <a:extLst>
              <a:ext uri="{FF2B5EF4-FFF2-40B4-BE49-F238E27FC236}">
                <a16:creationId xmlns:a16="http://schemas.microsoft.com/office/drawing/2014/main" id="{7A2F3643-1442-0E4E-8B4B-3F7E099963C7}"/>
              </a:ext>
            </a:extLst>
          </p:cNvPr>
          <p:cNvPicPr>
            <a:picLocks noChangeAspect="1"/>
          </p:cNvPicPr>
          <p:nvPr/>
        </p:nvPicPr>
        <p:blipFill>
          <a:blip r:embed="rId3"/>
          <a:stretch>
            <a:fillRect/>
          </a:stretch>
        </p:blipFill>
        <p:spPr>
          <a:xfrm>
            <a:off x="5111603" y="1916832"/>
            <a:ext cx="6770092" cy="4248472"/>
          </a:xfrm>
          <a:prstGeom prst="roundRect">
            <a:avLst>
              <a:gd name="adj" fmla="val 2638"/>
            </a:avLst>
          </a:prstGeom>
        </p:spPr>
      </p:pic>
    </p:spTree>
    <p:extLst>
      <p:ext uri="{BB962C8B-B14F-4D97-AF65-F5344CB8AC3E}">
        <p14:creationId xmlns:p14="http://schemas.microsoft.com/office/powerpoint/2010/main" val="17693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A6BEE2-2F64-BA46-9BBF-202B6434A935}"/>
              </a:ext>
            </a:extLst>
          </p:cNvPr>
          <p:cNvSpPr>
            <a:spLocks noGrp="1"/>
          </p:cNvSpPr>
          <p:nvPr>
            <p:ph type="body" sz="quarter" idx="10"/>
          </p:nvPr>
        </p:nvSpPr>
        <p:spPr/>
        <p:txBody>
          <a:bodyPr/>
          <a:lstStyle/>
          <a:p>
            <a:pPr marL="0" indent="0">
              <a:buNone/>
            </a:pPr>
            <a:r>
              <a:rPr lang="en-GB" sz="4000" dirty="0"/>
              <a:t>making connections between the sounds of our spoken words and the letters that are used to write them down.</a:t>
            </a:r>
            <a:endParaRPr lang="en-US" sz="4000" dirty="0"/>
          </a:p>
        </p:txBody>
      </p:sp>
      <p:sp>
        <p:nvSpPr>
          <p:cNvPr id="3" name="Title 2">
            <a:extLst>
              <a:ext uri="{FF2B5EF4-FFF2-40B4-BE49-F238E27FC236}">
                <a16:creationId xmlns:a16="http://schemas.microsoft.com/office/drawing/2014/main" id="{1A6EAF36-1C4D-2840-A444-995DE43561D5}"/>
              </a:ext>
            </a:extLst>
          </p:cNvPr>
          <p:cNvSpPr>
            <a:spLocks noGrp="1"/>
          </p:cNvSpPr>
          <p:nvPr>
            <p:ph type="title" idx="4294967295"/>
          </p:nvPr>
        </p:nvSpPr>
        <p:spPr>
          <a:xfrm>
            <a:off x="263352" y="2348880"/>
            <a:ext cx="11665296" cy="864096"/>
          </a:xfrm>
          <a:prstGeom prst="rect">
            <a:avLst/>
          </a:prstGeom>
        </p:spPr>
        <p:txBody>
          <a:bodyPr/>
          <a:lstStyle/>
          <a:p>
            <a:pPr algn="ctr"/>
            <a:r>
              <a:rPr lang="en-US" sz="4000" b="1" dirty="0">
                <a:solidFill>
                  <a:schemeClr val="accent1"/>
                </a:solidFill>
              </a:rPr>
              <a:t>Phonics is:</a:t>
            </a:r>
          </a:p>
        </p:txBody>
      </p:sp>
    </p:spTree>
    <p:extLst>
      <p:ext uri="{BB962C8B-B14F-4D97-AF65-F5344CB8AC3E}">
        <p14:creationId xmlns:p14="http://schemas.microsoft.com/office/powerpoint/2010/main" val="146655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6CA3B5-91E5-0C42-A06C-51710AD05C91}"/>
              </a:ext>
            </a:extLst>
          </p:cNvPr>
          <p:cNvSpPr>
            <a:spLocks noGrp="1"/>
          </p:cNvSpPr>
          <p:nvPr>
            <p:ph type="title"/>
          </p:nvPr>
        </p:nvSpPr>
        <p:spPr/>
        <p:txBody>
          <a:bodyPr/>
          <a:lstStyle/>
          <a:p>
            <a:r>
              <a:rPr lang="en-US" dirty="0"/>
              <a:t>Blending to read words</a:t>
            </a:r>
          </a:p>
        </p:txBody>
      </p:sp>
      <p:pic>
        <p:nvPicPr>
          <p:cNvPr id="4" name="Online Media 3" descr="How we teach blending">
            <a:hlinkClick r:id="" action="ppaction://media"/>
            <a:extLst>
              <a:ext uri="{FF2B5EF4-FFF2-40B4-BE49-F238E27FC236}">
                <a16:creationId xmlns:a16="http://schemas.microsoft.com/office/drawing/2014/main" id="{42797611-F16B-2043-A6FF-337038723033}"/>
              </a:ext>
            </a:extLst>
          </p:cNvPr>
          <p:cNvPicPr>
            <a:picLocks noRot="1" noChangeAspect="1"/>
          </p:cNvPicPr>
          <p:nvPr>
            <a:videoFile r:link="rId1"/>
          </p:nvPr>
        </p:nvPicPr>
        <p:blipFill>
          <a:blip r:embed="rId4"/>
          <a:stretch>
            <a:fillRect/>
          </a:stretch>
        </p:blipFill>
        <p:spPr>
          <a:xfrm>
            <a:off x="2510729" y="1844824"/>
            <a:ext cx="7170541" cy="4051356"/>
          </a:xfrm>
          <a:prstGeom prst="rect">
            <a:avLst/>
          </a:prstGeom>
        </p:spPr>
      </p:pic>
    </p:spTree>
    <p:extLst>
      <p:ext uri="{BB962C8B-B14F-4D97-AF65-F5344CB8AC3E}">
        <p14:creationId xmlns:p14="http://schemas.microsoft.com/office/powerpoint/2010/main" val="293907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FF18DC-B9DE-FA47-9A8A-F3690285D807}"/>
              </a:ext>
            </a:extLst>
          </p:cNvPr>
          <p:cNvSpPr>
            <a:spLocks noGrp="1"/>
          </p:cNvSpPr>
          <p:nvPr>
            <p:ph type="title"/>
          </p:nvPr>
        </p:nvSpPr>
        <p:spPr/>
        <p:txBody>
          <a:bodyPr/>
          <a:lstStyle/>
          <a:p>
            <a:r>
              <a:rPr lang="en-US" dirty="0"/>
              <a:t>Terminology </a:t>
            </a:r>
          </a:p>
        </p:txBody>
      </p:sp>
      <p:sp>
        <p:nvSpPr>
          <p:cNvPr id="5" name="Rounded Rectangle 4">
            <a:extLst>
              <a:ext uri="{FF2B5EF4-FFF2-40B4-BE49-F238E27FC236}">
                <a16:creationId xmlns:a16="http://schemas.microsoft.com/office/drawing/2014/main" id="{1769BDE3-0AAC-A341-BB8F-73D178BFF921}"/>
              </a:ext>
            </a:extLst>
          </p:cNvPr>
          <p:cNvSpPr/>
          <p:nvPr/>
        </p:nvSpPr>
        <p:spPr>
          <a:xfrm>
            <a:off x="623392" y="2132856"/>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Phoneme</a:t>
            </a:r>
          </a:p>
        </p:txBody>
      </p:sp>
      <p:sp>
        <p:nvSpPr>
          <p:cNvPr id="6" name="Rounded Rectangle 5">
            <a:extLst>
              <a:ext uri="{FF2B5EF4-FFF2-40B4-BE49-F238E27FC236}">
                <a16:creationId xmlns:a16="http://schemas.microsoft.com/office/drawing/2014/main" id="{3120A5B3-E8CF-1645-AE51-E5574FE5F74F}"/>
              </a:ext>
            </a:extLst>
          </p:cNvPr>
          <p:cNvSpPr/>
          <p:nvPr/>
        </p:nvSpPr>
        <p:spPr>
          <a:xfrm>
            <a:off x="6888088" y="2103647"/>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Split vowel digraph </a:t>
            </a:r>
          </a:p>
        </p:txBody>
      </p:sp>
      <p:sp>
        <p:nvSpPr>
          <p:cNvPr id="7" name="Rounded Rectangle 6">
            <a:extLst>
              <a:ext uri="{FF2B5EF4-FFF2-40B4-BE49-F238E27FC236}">
                <a16:creationId xmlns:a16="http://schemas.microsoft.com/office/drawing/2014/main" id="{22408E65-6639-BF46-A2B1-8EE40CCA0AB0}"/>
              </a:ext>
            </a:extLst>
          </p:cNvPr>
          <p:cNvSpPr/>
          <p:nvPr/>
        </p:nvSpPr>
        <p:spPr>
          <a:xfrm>
            <a:off x="623392" y="3111759"/>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Grapheme</a:t>
            </a:r>
          </a:p>
        </p:txBody>
      </p:sp>
      <p:sp>
        <p:nvSpPr>
          <p:cNvPr id="8" name="Rounded Rectangle 7">
            <a:extLst>
              <a:ext uri="{FF2B5EF4-FFF2-40B4-BE49-F238E27FC236}">
                <a16:creationId xmlns:a16="http://schemas.microsoft.com/office/drawing/2014/main" id="{E525C50B-ABA3-8E48-87FF-F6B23D6442BD}"/>
              </a:ext>
            </a:extLst>
          </p:cNvPr>
          <p:cNvSpPr/>
          <p:nvPr/>
        </p:nvSpPr>
        <p:spPr>
          <a:xfrm>
            <a:off x="6888088" y="3082550"/>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Blend </a:t>
            </a:r>
          </a:p>
        </p:txBody>
      </p:sp>
      <p:sp>
        <p:nvSpPr>
          <p:cNvPr id="9" name="Rounded Rectangle 8">
            <a:extLst>
              <a:ext uri="{FF2B5EF4-FFF2-40B4-BE49-F238E27FC236}">
                <a16:creationId xmlns:a16="http://schemas.microsoft.com/office/drawing/2014/main" id="{6A02456E-1619-6441-8838-4FAF7B95E8DE}"/>
              </a:ext>
            </a:extLst>
          </p:cNvPr>
          <p:cNvSpPr/>
          <p:nvPr/>
        </p:nvSpPr>
        <p:spPr>
          <a:xfrm>
            <a:off x="625082" y="41198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Digraph</a:t>
            </a:r>
          </a:p>
        </p:txBody>
      </p:sp>
      <p:sp>
        <p:nvSpPr>
          <p:cNvPr id="10" name="Rounded Rectangle 9">
            <a:extLst>
              <a:ext uri="{FF2B5EF4-FFF2-40B4-BE49-F238E27FC236}">
                <a16:creationId xmlns:a16="http://schemas.microsoft.com/office/drawing/2014/main" id="{D8CA016A-8FA6-964F-AB5B-6E97732A71F4}"/>
              </a:ext>
            </a:extLst>
          </p:cNvPr>
          <p:cNvSpPr/>
          <p:nvPr/>
        </p:nvSpPr>
        <p:spPr>
          <a:xfrm>
            <a:off x="6889778" y="4090662"/>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Segment</a:t>
            </a:r>
          </a:p>
        </p:txBody>
      </p:sp>
      <p:sp>
        <p:nvSpPr>
          <p:cNvPr id="11" name="Rounded Rectangle 10">
            <a:extLst>
              <a:ext uri="{FF2B5EF4-FFF2-40B4-BE49-F238E27FC236}">
                <a16:creationId xmlns:a16="http://schemas.microsoft.com/office/drawing/2014/main" id="{6CC4B300-839D-984F-AF8D-56FF7F67EB7F}"/>
              </a:ext>
            </a:extLst>
          </p:cNvPr>
          <p:cNvSpPr/>
          <p:nvPr/>
        </p:nvSpPr>
        <p:spPr>
          <a:xfrm>
            <a:off x="623392" y="5127171"/>
            <a:ext cx="4608512" cy="72008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t>Trigraph</a:t>
            </a:r>
          </a:p>
        </p:txBody>
      </p:sp>
    </p:spTree>
    <p:extLst>
      <p:ext uri="{BB962C8B-B14F-4D97-AF65-F5344CB8AC3E}">
        <p14:creationId xmlns:p14="http://schemas.microsoft.com/office/powerpoint/2010/main" val="76171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3B3DD4-A689-7440-8390-D80792CB971D}"/>
              </a:ext>
            </a:extLst>
          </p:cNvPr>
          <p:cNvSpPr>
            <a:spLocks noGrp="1"/>
          </p:cNvSpPr>
          <p:nvPr>
            <p:ph type="title"/>
          </p:nvPr>
        </p:nvSpPr>
        <p:spPr/>
        <p:txBody>
          <a:bodyPr/>
          <a:lstStyle/>
          <a:p>
            <a:r>
              <a:rPr lang="en-US" dirty="0"/>
              <a:t>Teaching order </a:t>
            </a:r>
          </a:p>
        </p:txBody>
      </p:sp>
      <p:pic>
        <p:nvPicPr>
          <p:cNvPr id="7" name="Picture 6">
            <a:extLst>
              <a:ext uri="{FF2B5EF4-FFF2-40B4-BE49-F238E27FC236}">
                <a16:creationId xmlns:a16="http://schemas.microsoft.com/office/drawing/2014/main" id="{913398DB-F0B8-D14E-AAA3-50D22D96B9E5}"/>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96000" y="3078291"/>
            <a:ext cx="4850928" cy="4176464"/>
          </a:xfrm>
          <a:prstGeom prst="roundRect">
            <a:avLst>
              <a:gd name="adj" fmla="val 2325"/>
            </a:avLst>
          </a:prstGeom>
          <a:effectLst>
            <a:glow rad="127000">
              <a:schemeClr val="tx1">
                <a:lumMod val="95000"/>
                <a:lumOff val="5000"/>
                <a:alpha val="10000"/>
              </a:schemeClr>
            </a:glow>
          </a:effectLst>
        </p:spPr>
      </p:pic>
      <p:pic>
        <p:nvPicPr>
          <p:cNvPr id="8" name="Picture 7">
            <a:extLst>
              <a:ext uri="{FF2B5EF4-FFF2-40B4-BE49-F238E27FC236}">
                <a16:creationId xmlns:a16="http://schemas.microsoft.com/office/drawing/2014/main" id="{F4908B15-A23E-CB47-8001-6496D25A91A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67408" y="2060848"/>
            <a:ext cx="4850928" cy="5184576"/>
          </a:xfrm>
          <a:prstGeom prst="roundRect">
            <a:avLst>
              <a:gd name="adj" fmla="val 2530"/>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25009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5600B1-8DEE-7042-8BB5-4711875F22B5}"/>
              </a:ext>
            </a:extLst>
          </p:cNvPr>
          <p:cNvSpPr>
            <a:spLocks noGrp="1"/>
          </p:cNvSpPr>
          <p:nvPr>
            <p:ph type="title"/>
          </p:nvPr>
        </p:nvSpPr>
        <p:spPr/>
        <p:txBody>
          <a:bodyPr/>
          <a:lstStyle/>
          <a:p>
            <a:r>
              <a:rPr lang="en-US" dirty="0"/>
              <a:t>Gradually your child learns the entire alphabetic code:</a:t>
            </a:r>
          </a:p>
        </p:txBody>
      </p:sp>
      <p:pic>
        <p:nvPicPr>
          <p:cNvPr id="8" name="Picture 7">
            <a:extLst>
              <a:ext uri="{FF2B5EF4-FFF2-40B4-BE49-F238E27FC236}">
                <a16:creationId xmlns:a16="http://schemas.microsoft.com/office/drawing/2014/main" id="{4DE1D942-2F2C-2E40-A7C5-F612F9DBAAE5}"/>
              </a:ext>
            </a:extLst>
          </p:cNvPr>
          <p:cNvPicPr>
            <a:picLocks noChangeAspect="1"/>
          </p:cNvPicPr>
          <p:nvPr/>
        </p:nvPicPr>
        <p:blipFill rotWithShape="1">
          <a:blip r:embed="rId3">
            <a:extLst>
              <a:ext uri="{28A0092B-C50C-407E-A947-70E740481C1C}">
                <a14:useLocalDpi xmlns:a14="http://schemas.microsoft.com/office/drawing/2010/main"/>
              </a:ext>
            </a:extLst>
          </a:blip>
          <a:srcRect b="20914"/>
          <a:stretch/>
        </p:blipFill>
        <p:spPr>
          <a:xfrm>
            <a:off x="623392" y="2060848"/>
            <a:ext cx="4032448" cy="4508598"/>
          </a:xfrm>
          <a:prstGeom prst="roundRect">
            <a:avLst>
              <a:gd name="adj" fmla="val 3145"/>
            </a:avLst>
          </a:prstGeom>
          <a:effectLst>
            <a:glow rad="127000">
              <a:schemeClr val="tx1">
                <a:lumMod val="95000"/>
                <a:lumOff val="5000"/>
                <a:alpha val="10000"/>
              </a:schemeClr>
            </a:glow>
          </a:effectLst>
        </p:spPr>
      </p:pic>
      <p:pic>
        <p:nvPicPr>
          <p:cNvPr id="9" name="Picture 8">
            <a:extLst>
              <a:ext uri="{FF2B5EF4-FFF2-40B4-BE49-F238E27FC236}">
                <a16:creationId xmlns:a16="http://schemas.microsoft.com/office/drawing/2014/main" id="{6B1F0601-B503-5F43-8A03-877058285A17}"/>
              </a:ext>
            </a:extLst>
          </p:cNvPr>
          <p:cNvPicPr>
            <a:picLocks noChangeAspect="1"/>
          </p:cNvPicPr>
          <p:nvPr/>
        </p:nvPicPr>
        <p:blipFill rotWithShape="1">
          <a:blip r:embed="rId4">
            <a:extLst>
              <a:ext uri="{28A0092B-C50C-407E-A947-70E740481C1C}">
                <a14:useLocalDpi xmlns:a14="http://schemas.microsoft.com/office/drawing/2010/main"/>
              </a:ext>
            </a:extLst>
          </a:blip>
          <a:srcRect b="34564"/>
          <a:stretch/>
        </p:blipFill>
        <p:spPr>
          <a:xfrm>
            <a:off x="5990794" y="2276872"/>
            <a:ext cx="4032448" cy="3730440"/>
          </a:xfrm>
          <a:prstGeom prst="roundRect">
            <a:avLst>
              <a:gd name="adj" fmla="val 3378"/>
            </a:avLst>
          </a:prstGeom>
          <a:effectLst>
            <a:glow rad="127000">
              <a:schemeClr val="tx1">
                <a:lumMod val="95000"/>
                <a:lumOff val="5000"/>
                <a:alpha val="10000"/>
              </a:schemeClr>
            </a:glow>
          </a:effectLst>
        </p:spPr>
      </p:pic>
    </p:spTree>
    <p:extLst>
      <p:ext uri="{BB962C8B-B14F-4D97-AF65-F5344CB8AC3E}">
        <p14:creationId xmlns:p14="http://schemas.microsoft.com/office/powerpoint/2010/main" val="475598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C1C3FB-22BE-674D-A0B5-A5145EBE509E}"/>
              </a:ext>
            </a:extLst>
          </p:cNvPr>
          <p:cNvPicPr>
            <a:picLocks noChangeAspect="1"/>
          </p:cNvPicPr>
          <p:nvPr/>
        </p:nvPicPr>
        <p:blipFill>
          <a:blip r:embed="rId3"/>
          <a:stretch>
            <a:fillRect/>
          </a:stretch>
        </p:blipFill>
        <p:spPr>
          <a:xfrm>
            <a:off x="4065980" y="2045703"/>
            <a:ext cx="2010312" cy="2876414"/>
          </a:xfrm>
          <a:prstGeom prst="rect">
            <a:avLst/>
          </a:prstGeom>
        </p:spPr>
      </p:pic>
      <p:pic>
        <p:nvPicPr>
          <p:cNvPr id="17" name="Picture 16">
            <a:extLst>
              <a:ext uri="{FF2B5EF4-FFF2-40B4-BE49-F238E27FC236}">
                <a16:creationId xmlns:a16="http://schemas.microsoft.com/office/drawing/2014/main" id="{BF8E5868-D84C-7545-A9F1-126E820F7CE1}"/>
              </a:ext>
            </a:extLst>
          </p:cNvPr>
          <p:cNvPicPr>
            <a:picLocks noChangeAspect="1"/>
          </p:cNvPicPr>
          <p:nvPr/>
        </p:nvPicPr>
        <p:blipFill>
          <a:blip r:embed="rId4"/>
          <a:stretch>
            <a:fillRect/>
          </a:stretch>
        </p:blipFill>
        <p:spPr>
          <a:xfrm>
            <a:off x="571483" y="2045703"/>
            <a:ext cx="2057987" cy="2963819"/>
          </a:xfrm>
          <a:prstGeom prst="rect">
            <a:avLst/>
          </a:prstGeom>
        </p:spPr>
      </p:pic>
      <p:sp>
        <p:nvSpPr>
          <p:cNvPr id="2" name="Title 1">
            <a:extLst>
              <a:ext uri="{FF2B5EF4-FFF2-40B4-BE49-F238E27FC236}">
                <a16:creationId xmlns:a16="http://schemas.microsoft.com/office/drawing/2014/main" id="{B2790E23-9E32-574E-81CA-4278D9013B18}"/>
              </a:ext>
            </a:extLst>
          </p:cNvPr>
          <p:cNvSpPr>
            <a:spLocks noGrp="1"/>
          </p:cNvSpPr>
          <p:nvPr>
            <p:ph type="title"/>
          </p:nvPr>
        </p:nvSpPr>
        <p:spPr/>
        <p:txBody>
          <a:bodyPr/>
          <a:lstStyle/>
          <a:p>
            <a:r>
              <a:rPr lang="en-US" dirty="0"/>
              <a:t>How we make learning stick </a:t>
            </a:r>
          </a:p>
        </p:txBody>
      </p:sp>
      <p:sp>
        <p:nvSpPr>
          <p:cNvPr id="3" name="Text Placeholder 2">
            <a:extLst>
              <a:ext uri="{FF2B5EF4-FFF2-40B4-BE49-F238E27FC236}">
                <a16:creationId xmlns:a16="http://schemas.microsoft.com/office/drawing/2014/main" id="{EB749D0C-0D49-2F4F-BA24-28CF6B89B7FB}"/>
              </a:ext>
            </a:extLst>
          </p:cNvPr>
          <p:cNvSpPr>
            <a:spLocks noGrp="1"/>
          </p:cNvSpPr>
          <p:nvPr>
            <p:ph type="body" sz="quarter" idx="10"/>
          </p:nvPr>
        </p:nvSpPr>
        <p:spPr>
          <a:xfrm>
            <a:off x="2847253" y="2751060"/>
            <a:ext cx="1651150" cy="1675452"/>
          </a:xfrm>
        </p:spPr>
        <p:txBody>
          <a:bodyPr/>
          <a:lstStyle/>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p>
          <a:p>
            <a:pPr marL="0" indent="0">
              <a:buNone/>
            </a:pPr>
            <a:r>
              <a:rPr lang="en-US" dirty="0">
                <a:solidFill>
                  <a:srgbClr val="0070C0"/>
                </a:solidFill>
              </a:rPr>
              <a:t>	</a:t>
            </a:r>
            <a:endParaRPr lang="en-US" dirty="0"/>
          </a:p>
        </p:txBody>
      </p:sp>
      <p:pic>
        <p:nvPicPr>
          <p:cNvPr id="15" name="Picture 14" descr="A picture containing graphical user interface&#10;&#10;Description automatically generated">
            <a:extLst>
              <a:ext uri="{FF2B5EF4-FFF2-40B4-BE49-F238E27FC236}">
                <a16:creationId xmlns:a16="http://schemas.microsoft.com/office/drawing/2014/main" id="{5198A57D-E228-0A45-AF74-FCE2257B2AB8}"/>
              </a:ext>
            </a:extLst>
          </p:cNvPr>
          <p:cNvPicPr>
            <a:picLocks noChangeAspect="1"/>
          </p:cNvPicPr>
          <p:nvPr/>
        </p:nvPicPr>
        <p:blipFill>
          <a:blip r:embed="rId5"/>
          <a:stretch>
            <a:fillRect/>
          </a:stretch>
        </p:blipFill>
        <p:spPr>
          <a:xfrm>
            <a:off x="7826755" y="2339556"/>
            <a:ext cx="2730514" cy="171691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08427D23-5B97-BB49-9F61-1AAD3324AC4D}"/>
              </a:ext>
            </a:extLst>
          </p:cNvPr>
          <p:cNvPicPr>
            <a:picLocks noChangeAspect="1"/>
          </p:cNvPicPr>
          <p:nvPr/>
        </p:nvPicPr>
        <p:blipFill>
          <a:blip r:embed="rId6"/>
          <a:stretch>
            <a:fillRect/>
          </a:stretch>
        </p:blipFill>
        <p:spPr>
          <a:xfrm>
            <a:off x="9120336" y="4221088"/>
            <a:ext cx="2730514" cy="1694565"/>
          </a:xfrm>
          <a:prstGeom prst="rect">
            <a:avLst/>
          </a:prstGeom>
        </p:spPr>
      </p:pic>
      <p:pic>
        <p:nvPicPr>
          <p:cNvPr id="5" name="Picture 4">
            <a:extLst>
              <a:ext uri="{FF2B5EF4-FFF2-40B4-BE49-F238E27FC236}">
                <a16:creationId xmlns:a16="http://schemas.microsoft.com/office/drawing/2014/main" id="{3A757EBA-D8DF-E442-AC59-BD3CEBCEB52E}"/>
              </a:ext>
            </a:extLst>
          </p:cNvPr>
          <p:cNvPicPr>
            <a:picLocks noChangeAspect="1"/>
          </p:cNvPicPr>
          <p:nvPr/>
        </p:nvPicPr>
        <p:blipFill>
          <a:blip r:embed="rId7"/>
          <a:stretch>
            <a:fillRect/>
          </a:stretch>
        </p:blipFill>
        <p:spPr>
          <a:xfrm>
            <a:off x="5258850" y="3198013"/>
            <a:ext cx="2018257" cy="2908198"/>
          </a:xfrm>
          <a:prstGeom prst="rect">
            <a:avLst/>
          </a:prstGeom>
        </p:spPr>
      </p:pic>
      <p:pic>
        <p:nvPicPr>
          <p:cNvPr id="7" name="Picture 6">
            <a:extLst>
              <a:ext uri="{FF2B5EF4-FFF2-40B4-BE49-F238E27FC236}">
                <a16:creationId xmlns:a16="http://schemas.microsoft.com/office/drawing/2014/main" id="{3AE2143B-5B1E-3545-90B1-E9199C029DEA}"/>
              </a:ext>
            </a:extLst>
          </p:cNvPr>
          <p:cNvPicPr>
            <a:picLocks noChangeAspect="1"/>
          </p:cNvPicPr>
          <p:nvPr/>
        </p:nvPicPr>
        <p:blipFill>
          <a:blip r:embed="rId8"/>
          <a:stretch>
            <a:fillRect/>
          </a:stretch>
        </p:blipFill>
        <p:spPr>
          <a:xfrm>
            <a:off x="1845033" y="3221851"/>
            <a:ext cx="2050041" cy="2884360"/>
          </a:xfrm>
          <a:prstGeom prst="rect">
            <a:avLst/>
          </a:prstGeom>
        </p:spPr>
      </p:pic>
    </p:spTree>
    <p:extLst>
      <p:ext uri="{BB962C8B-B14F-4D97-AF65-F5344CB8AC3E}">
        <p14:creationId xmlns:p14="http://schemas.microsoft.com/office/powerpoint/2010/main" val="197319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CB653-43CD-5E45-80A3-0B2B306C73C6}"/>
              </a:ext>
            </a:extLst>
          </p:cNvPr>
          <p:cNvPicPr>
            <a:picLocks noChangeAspect="1"/>
          </p:cNvPicPr>
          <p:nvPr/>
        </p:nvPicPr>
        <p:blipFill>
          <a:blip r:embed="rId3">
            <a:alphaModFix amt="4000"/>
          </a:blip>
          <a:stretch>
            <a:fillRect/>
          </a:stretch>
        </p:blipFill>
        <p:spPr>
          <a:xfrm>
            <a:off x="263352" y="-1179512"/>
            <a:ext cx="8556550" cy="8935311"/>
          </a:xfrm>
          <a:prstGeom prst="rect">
            <a:avLst/>
          </a:prstGeom>
        </p:spPr>
      </p:pic>
      <p:sp>
        <p:nvSpPr>
          <p:cNvPr id="4" name="TextBox 3">
            <a:extLst>
              <a:ext uri="{FF2B5EF4-FFF2-40B4-BE49-F238E27FC236}">
                <a16:creationId xmlns:a16="http://schemas.microsoft.com/office/drawing/2014/main" id="{EA3E8739-0EDB-B444-A351-73F5CD537FEA}"/>
              </a:ext>
            </a:extLst>
          </p:cNvPr>
          <p:cNvSpPr txBox="1"/>
          <p:nvPr/>
        </p:nvSpPr>
        <p:spPr>
          <a:xfrm>
            <a:off x="0" y="2780928"/>
            <a:ext cx="12191999" cy="1092607"/>
          </a:xfrm>
          <a:prstGeom prst="rect">
            <a:avLst/>
          </a:prstGeom>
          <a:noFill/>
        </p:spPr>
        <p:txBody>
          <a:bodyPr wrap="square" rtlCol="0">
            <a:spAutoFit/>
          </a:bodyPr>
          <a:lstStyle/>
          <a:p>
            <a:pPr algn="ctr"/>
            <a:r>
              <a:rPr lang="en-US" sz="6500" b="1" dirty="0">
                <a:solidFill>
                  <a:schemeClr val="bg1"/>
                </a:solidFill>
              </a:rPr>
              <a:t>Reading and spelling</a:t>
            </a:r>
          </a:p>
        </p:txBody>
      </p:sp>
    </p:spTree>
    <p:extLst>
      <p:ext uri="{BB962C8B-B14F-4D97-AF65-F5344CB8AC3E}">
        <p14:creationId xmlns:p14="http://schemas.microsoft.com/office/powerpoint/2010/main" val="370824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Normal body copy page">
  <a:themeElements>
    <a:clrScheme name="L&amp;S">
      <a:dk1>
        <a:srgbClr val="000000"/>
      </a:dk1>
      <a:lt1>
        <a:srgbClr val="FFFFFF"/>
      </a:lt1>
      <a:dk2>
        <a:srgbClr val="44546A"/>
      </a:dk2>
      <a:lt2>
        <a:srgbClr val="E7E6E6"/>
      </a:lt2>
      <a:accent1>
        <a:srgbClr val="EE7E30"/>
      </a:accent1>
      <a:accent2>
        <a:srgbClr val="0C4F76"/>
      </a:accent2>
      <a:accent3>
        <a:srgbClr val="5C2B61"/>
      </a:accent3>
      <a:accent4>
        <a:srgbClr val="DC3C64"/>
      </a:accent4>
      <a:accent5>
        <a:srgbClr val="459EB2"/>
      </a:accent5>
      <a:accent6>
        <a:srgbClr val="8AAD2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A7A7A7"/>
      </a:dk2>
      <a:lt2>
        <a:srgbClr val="535353"/>
      </a:lt2>
      <a:accent1>
        <a:srgbClr val="4472C4"/>
      </a:accent1>
      <a:accent2>
        <a:srgbClr val="ED7D31"/>
      </a:accent2>
      <a:accent3>
        <a:srgbClr val="FFFFFF"/>
      </a:accent3>
      <a:accent4>
        <a:srgbClr val="000000"/>
      </a:accent4>
      <a:accent5>
        <a:srgbClr val="B0BCDE"/>
      </a:accent5>
      <a:accent6>
        <a:srgbClr val="D7712B"/>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977DC1581EF449A9C26F70477327A5" ma:contentTypeVersion="13" ma:contentTypeDescription="Create a new document." ma:contentTypeScope="" ma:versionID="bd71908aa7f3363b38879cbe876e6121">
  <xsd:schema xmlns:xsd="http://www.w3.org/2001/XMLSchema" xmlns:xs="http://www.w3.org/2001/XMLSchema" xmlns:p="http://schemas.microsoft.com/office/2006/metadata/properties" xmlns:ns2="b390c623-81a0-476f-984a-5b2ad478ef4f" xmlns:ns3="6d6ce26d-438a-4f93-8ad7-b70bc8847f7f" targetNamespace="http://schemas.microsoft.com/office/2006/metadata/properties" ma:root="true" ma:fieldsID="db6415f476d927de94aea22a5eb4cea6" ns2:_="" ns3:_="">
    <xsd:import namespace="b390c623-81a0-476f-984a-5b2ad478ef4f"/>
    <xsd:import namespace="6d6ce26d-438a-4f93-8ad7-b70bc8847f7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0c623-81a0-476f-984a-5b2ad478ef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d6ce26d-438a-4f93-8ad7-b70bc8847f7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25A118-A614-4A41-B843-FEF7057E296B}">
  <ds:schemaRefs>
    <ds:schemaRef ds:uri="http://schemas.microsoft.com/sharepoint/v3/contenttype/forms"/>
  </ds:schemaRefs>
</ds:datastoreItem>
</file>

<file path=customXml/itemProps2.xml><?xml version="1.0" encoding="utf-8"?>
<ds:datastoreItem xmlns:ds="http://schemas.openxmlformats.org/officeDocument/2006/customXml" ds:itemID="{D0B8E684-7516-47AC-9294-08AAE612A259}">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0A21441-236E-4913-9BD5-2514F499D8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0c623-81a0-476f-984a-5b2ad478ef4f"/>
    <ds:schemaRef ds:uri="6d6ce26d-438a-4f93-8ad7-b70bc8847f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37069</TotalTime>
  <Words>595</Words>
  <Application>Microsoft Office PowerPoint</Application>
  <PresentationFormat>Widescreen</PresentationFormat>
  <Paragraphs>57</Paragraphs>
  <Slides>15</Slides>
  <Notes>14</Notes>
  <HiddenSlides>0</HiddenSlides>
  <MMClips>2</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15</vt:i4>
      </vt:variant>
    </vt:vector>
  </HeadingPairs>
  <TitlesOfParts>
    <vt:vector size="22" baseType="lpstr">
      <vt:lpstr>Arial</vt:lpstr>
      <vt:lpstr>Calibri</vt:lpstr>
      <vt:lpstr>Calibri Light</vt:lpstr>
      <vt:lpstr>Normal body copy page</vt:lpstr>
      <vt:lpstr>Custom Design</vt:lpstr>
      <vt:lpstr>3_Normal body copy page</vt:lpstr>
      <vt:lpstr>4_Normal body copy page</vt:lpstr>
      <vt:lpstr>PowerPoint Presentation</vt:lpstr>
      <vt:lpstr>Little Wandle Letters and Sounds Revised</vt:lpstr>
      <vt:lpstr>Phonics is:</vt:lpstr>
      <vt:lpstr>Blending to read words</vt:lpstr>
      <vt:lpstr>Terminology </vt:lpstr>
      <vt:lpstr>Teaching order </vt:lpstr>
      <vt:lpstr>Gradually your child learns the entire alphabetic code:</vt:lpstr>
      <vt:lpstr>How we make learning stick </vt:lpstr>
      <vt:lpstr>PowerPoint Presentation</vt:lpstr>
      <vt:lpstr>Reading and spelling </vt:lpstr>
      <vt:lpstr>And all the different ways to write  the phoneme sh:</vt:lpstr>
      <vt:lpstr>Tricky words </vt:lpstr>
      <vt:lpstr>Spelling</vt:lpstr>
      <vt:lpstr>Supporting your child with phonics</vt:lpstr>
      <vt:lpstr>Resources we will be sending home: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sherrington</dc:creator>
  <cp:lastModifiedBy>Mrs Johnston</cp:lastModifiedBy>
  <cp:revision>372</cp:revision>
  <cp:lastPrinted>2021-11-08T18:32:12Z</cp:lastPrinted>
  <dcterms:modified xsi:type="dcterms:W3CDTF">2022-09-22T15:52:28Z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0x01010064977DC1581EF449A9C26F70477327A5</vt:lpwstr>
  </property>
</Properties>
</file>