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38"/>
  </p:notesMasterIdLst>
  <p:sldIdLst>
    <p:sldId id="267" r:id="rId3"/>
    <p:sldId id="265" r:id="rId4"/>
    <p:sldId id="264" r:id="rId5"/>
    <p:sldId id="259" r:id="rId6"/>
    <p:sldId id="258" r:id="rId7"/>
    <p:sldId id="260" r:id="rId8"/>
    <p:sldId id="261" r:id="rId9"/>
    <p:sldId id="262" r:id="rId10"/>
    <p:sldId id="266" r:id="rId11"/>
    <p:sldId id="263" r:id="rId12"/>
    <p:sldId id="455" r:id="rId13"/>
    <p:sldId id="421" r:id="rId14"/>
    <p:sldId id="341" r:id="rId15"/>
    <p:sldId id="390" r:id="rId16"/>
    <p:sldId id="288" r:id="rId17"/>
    <p:sldId id="339" r:id="rId18"/>
    <p:sldId id="337" r:id="rId19"/>
    <p:sldId id="434" r:id="rId20"/>
    <p:sldId id="460" r:id="rId21"/>
    <p:sldId id="268" r:id="rId22"/>
    <p:sldId id="269" r:id="rId23"/>
    <p:sldId id="278" r:id="rId24"/>
    <p:sldId id="277" r:id="rId25"/>
    <p:sldId id="276" r:id="rId26"/>
    <p:sldId id="279" r:id="rId27"/>
    <p:sldId id="280" r:id="rId28"/>
    <p:sldId id="281" r:id="rId29"/>
    <p:sldId id="282" r:id="rId30"/>
    <p:sldId id="284" r:id="rId31"/>
    <p:sldId id="285" r:id="rId32"/>
    <p:sldId id="283" r:id="rId33"/>
    <p:sldId id="462" r:id="rId34"/>
    <p:sldId id="463" r:id="rId35"/>
    <p:sldId id="289" r:id="rId36"/>
    <p:sldId id="287" r:id="rId3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12" autoAdjust="0"/>
    <p:restoredTop sz="94660"/>
  </p:normalViewPr>
  <p:slideViewPr>
    <p:cSldViewPr>
      <p:cViewPr varScale="1">
        <p:scale>
          <a:sx n="108" d="100"/>
          <a:sy n="108" d="100"/>
        </p:scale>
        <p:origin x="130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4E85F3F-6C0A-48E1-AC18-C32ED46D88D0}" type="datetimeFigureOut">
              <a:rPr lang="en-GB" smtClean="0"/>
              <a:t>20/09/2022</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E293BE8-8A3D-4B44-B8A9-58CEBF8752FC}" type="slidenum">
              <a:rPr lang="en-GB" smtClean="0"/>
              <a:t>‹#›</a:t>
            </a:fld>
            <a:endParaRPr lang="en-GB"/>
          </a:p>
        </p:txBody>
      </p:sp>
    </p:spTree>
    <p:extLst>
      <p:ext uri="{BB962C8B-B14F-4D97-AF65-F5344CB8AC3E}">
        <p14:creationId xmlns:p14="http://schemas.microsoft.com/office/powerpoint/2010/main" val="2572424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spcBef>
                <a:spcPct val="0"/>
              </a:spcBef>
            </a:pPr>
            <a:fld id="{44E0D251-4E5D-46C6-84DC-4C3B0DBD0264}" type="slidenum">
              <a:rPr lang="en-GB" altLang="en-US" sz="1400"/>
              <a:pPr>
                <a:spcBef>
                  <a:spcPct val="0"/>
                </a:spcBef>
              </a:pPr>
              <a:t>4</a:t>
            </a:fld>
            <a:endParaRPr lang="en-GB" altLang="en-US" sz="1400"/>
          </a:p>
        </p:txBody>
      </p:sp>
      <p:sp>
        <p:nvSpPr>
          <p:cNvPr id="11267" name="Rectangle 1"/>
          <p:cNvSpPr>
            <a:spLocks noGrp="1" noRot="1" noChangeAspect="1" noChangeArrowheads="1" noTextEdit="1"/>
          </p:cNvSpPr>
          <p:nvPr>
            <p:ph type="sldImg"/>
          </p:nvPr>
        </p:nvSpPr>
        <p:spPr>
          <a:xfrm>
            <a:off x="1108075" y="812800"/>
            <a:ext cx="5341938"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8" name="Rectangle 2"/>
          <p:cNvSpPr>
            <a:spLocks noGrp="1" noChangeArrowheads="1"/>
          </p:cNvSpPr>
          <p:nvPr>
            <p:ph type="body" idx="1"/>
          </p:nvPr>
        </p:nvSpPr>
        <p:spPr>
          <a:xfrm>
            <a:off x="755651"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Writing is Teach assessed throughout the year. </a:t>
            </a:r>
          </a:p>
        </p:txBody>
      </p:sp>
      <p:sp>
        <p:nvSpPr>
          <p:cNvPr id="4" name="Slide Number Placeholder 3"/>
          <p:cNvSpPr>
            <a:spLocks noGrp="1"/>
          </p:cNvSpPr>
          <p:nvPr>
            <p:ph type="sldNum" sz="quarter" idx="10"/>
          </p:nvPr>
        </p:nvSpPr>
        <p:spPr/>
        <p:txBody>
          <a:bodyPr/>
          <a:lstStyle/>
          <a:p>
            <a:fld id="{EB3BDB7B-AB9E-4782-9E55-C149BB46F9FA}" type="slidenum">
              <a:rPr lang="en-GB" smtClean="0"/>
              <a:t>26</a:t>
            </a:fld>
            <a:endParaRPr lang="en-GB"/>
          </a:p>
        </p:txBody>
      </p:sp>
    </p:spTree>
    <p:extLst>
      <p:ext uri="{BB962C8B-B14F-4D97-AF65-F5344CB8AC3E}">
        <p14:creationId xmlns:p14="http://schemas.microsoft.com/office/powerpoint/2010/main" val="3114455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B3BDB7B-AB9E-4782-9E55-C149BB46F9FA}" type="slidenum">
              <a:rPr lang="en-GB" smtClean="0"/>
              <a:t>27</a:t>
            </a:fld>
            <a:endParaRPr lang="en-GB"/>
          </a:p>
        </p:txBody>
      </p:sp>
    </p:spTree>
    <p:extLst>
      <p:ext uri="{BB962C8B-B14F-4D97-AF65-F5344CB8AC3E}">
        <p14:creationId xmlns:p14="http://schemas.microsoft.com/office/powerpoint/2010/main" val="3653745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spcBef>
                <a:spcPct val="0"/>
              </a:spcBef>
            </a:pPr>
            <a:fld id="{44E0D251-4E5D-46C6-84DC-4C3B0DBD0264}" type="slidenum">
              <a:rPr lang="en-GB" altLang="en-US" sz="1400"/>
              <a:pPr>
                <a:spcBef>
                  <a:spcPct val="0"/>
                </a:spcBef>
              </a:pPr>
              <a:t>5</a:t>
            </a:fld>
            <a:endParaRPr lang="en-GB" altLang="en-US" sz="1400"/>
          </a:p>
        </p:txBody>
      </p:sp>
      <p:sp>
        <p:nvSpPr>
          <p:cNvPr id="11267" name="Rectangle 1"/>
          <p:cNvSpPr>
            <a:spLocks noGrp="1" noRot="1" noChangeAspect="1" noChangeArrowheads="1" noTextEdit="1"/>
          </p:cNvSpPr>
          <p:nvPr>
            <p:ph type="sldImg"/>
          </p:nvPr>
        </p:nvSpPr>
        <p:spPr>
          <a:xfrm>
            <a:off x="1108075" y="812800"/>
            <a:ext cx="5341938"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8" name="Rectangle 2"/>
          <p:cNvSpPr>
            <a:spLocks noGrp="1" noChangeArrowheads="1"/>
          </p:cNvSpPr>
          <p:nvPr>
            <p:ph type="body" idx="1"/>
          </p:nvPr>
        </p:nvSpPr>
        <p:spPr>
          <a:xfrm>
            <a:off x="755651"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0"/>
          <p:cNvGrpSpPr>
            <a:grpSpLocks/>
          </p:cNvGrpSpPr>
          <p:nvPr/>
        </p:nvGrpSpPr>
        <p:grpSpPr bwMode="auto">
          <a:xfrm>
            <a:off x="203598" y="0"/>
            <a:ext cx="3777853" cy="6858000"/>
            <a:chOff x="203200" y="0"/>
            <a:chExt cx="3778250" cy="6858001"/>
          </a:xfrm>
        </p:grpSpPr>
        <p:sp>
          <p:nvSpPr>
            <p:cNvPr id="5" name="Freeform 6"/>
            <p:cNvSpPr>
              <a:spLocks/>
            </p:cNvSpPr>
            <p:nvPr/>
          </p:nvSpPr>
          <p:spPr bwMode="auto">
            <a:xfrm>
              <a:off x="641350" y="0"/>
              <a:ext cx="1365250" cy="3971925"/>
            </a:xfrm>
            <a:custGeom>
              <a:avLst/>
              <a:gdLst>
                <a:gd name="T0" fmla="*/ 0 w 860"/>
                <a:gd name="T1" fmla="*/ 2147483646 h 2502"/>
                <a:gd name="T2" fmla="*/ 2147483646 w 860"/>
                <a:gd name="T3" fmla="*/ 2147483646 h 2502"/>
                <a:gd name="T4" fmla="*/ 2147483646 w 860"/>
                <a:gd name="T5" fmla="*/ 0 h 2502"/>
                <a:gd name="T6" fmla="*/ 2147483646 w 860"/>
                <a:gd name="T7" fmla="*/ 0 h 2502"/>
                <a:gd name="T8" fmla="*/ 0 w 860"/>
                <a:gd name="T9" fmla="*/ 2147483646 h 25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0" h="2502">
                  <a:moveTo>
                    <a:pt x="0" y="2445"/>
                  </a:moveTo>
                  <a:lnTo>
                    <a:pt x="228" y="2502"/>
                  </a:lnTo>
                  <a:lnTo>
                    <a:pt x="860" y="0"/>
                  </a:lnTo>
                  <a:lnTo>
                    <a:pt x="620" y="0"/>
                  </a:lnTo>
                  <a:lnTo>
                    <a:pt x="0" y="244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spcBef>
                  <a:spcPct val="0"/>
                </a:spcBef>
                <a:spcAft>
                  <a:spcPct val="0"/>
                </a:spcAft>
              </a:pPr>
              <a:endParaRPr lang="en-GB">
                <a:solidFill>
                  <a:srgbClr val="00B0F0"/>
                </a:solidFill>
                <a:latin typeface="Arial" charset="0"/>
                <a:ea typeface="Microsoft YaHei" charset="-122"/>
              </a:endParaRPr>
            </a:p>
          </p:txBody>
        </p:sp>
        <p:sp>
          <p:nvSpPr>
            <p:cNvPr id="6" name="Freeform 7"/>
            <p:cNvSpPr/>
            <p:nvPr/>
          </p:nvSpPr>
          <p:spPr bwMode="auto">
            <a:xfrm>
              <a:off x="203200" y="0"/>
              <a:ext cx="1337212" cy="3862389"/>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7" name="Freeform 8"/>
            <p:cNvSpPr/>
            <p:nvPr/>
          </p:nvSpPr>
          <p:spPr bwMode="auto">
            <a:xfrm>
              <a:off x="207963" y="3776664"/>
              <a:ext cx="1936160" cy="3081337"/>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8" name="Freeform 9"/>
            <p:cNvSpPr/>
            <p:nvPr/>
          </p:nvSpPr>
          <p:spPr bwMode="auto">
            <a:xfrm>
              <a:off x="646159" y="3886201"/>
              <a:ext cx="2373165"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9" name="Freeform 10"/>
            <p:cNvSpPr/>
            <p:nvPr/>
          </p:nvSpPr>
          <p:spPr bwMode="auto">
            <a:xfrm>
              <a:off x="641396" y="3881439"/>
              <a:ext cx="3340054" cy="2976562"/>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10" name="Freeform 11"/>
            <p:cNvSpPr/>
            <p:nvPr/>
          </p:nvSpPr>
          <p:spPr bwMode="auto">
            <a:xfrm>
              <a:off x="203200" y="3771901"/>
              <a:ext cx="2660136"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11" name="Freeform 12"/>
          <p:cNvSpPr>
            <a:spLocks/>
          </p:cNvSpPr>
          <p:nvPr/>
        </p:nvSpPr>
        <p:spPr bwMode="auto">
          <a:xfrm>
            <a:off x="203597" y="3771900"/>
            <a:ext cx="361950" cy="90488"/>
          </a:xfrm>
          <a:custGeom>
            <a:avLst/>
            <a:gdLst>
              <a:gd name="T0" fmla="*/ 2147483646 w 228"/>
              <a:gd name="T1" fmla="*/ 2147483646 h 57"/>
              <a:gd name="T2" fmla="*/ 0 w 228"/>
              <a:gd name="T3" fmla="*/ 0 h 57"/>
              <a:gd name="T4" fmla="*/ 2147483646 w 228"/>
              <a:gd name="T5" fmla="*/ 2147483646 h 57"/>
              <a:gd name="T6" fmla="*/ 2147483646 w 228"/>
              <a:gd name="T7" fmla="*/ 2147483646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spcBef>
                <a:spcPct val="0"/>
              </a:spcBef>
              <a:spcAft>
                <a:spcPct val="0"/>
              </a:spcAft>
            </a:pPr>
            <a:endParaRPr lang="en-GB">
              <a:solidFill>
                <a:srgbClr val="00B0F0"/>
              </a:solidFill>
              <a:latin typeface="Arial" charset="0"/>
              <a:ea typeface="Microsoft YaHei" charset="-122"/>
            </a:endParaRPr>
          </a:p>
        </p:txBody>
      </p:sp>
      <p:sp>
        <p:nvSpPr>
          <p:cNvPr id="12" name="Freeform 13"/>
          <p:cNvSpPr>
            <a:spLocks/>
          </p:cNvSpPr>
          <p:nvPr/>
        </p:nvSpPr>
        <p:spPr bwMode="auto">
          <a:xfrm>
            <a:off x="560785" y="3867150"/>
            <a:ext cx="61913" cy="80963"/>
          </a:xfrm>
          <a:custGeom>
            <a:avLst/>
            <a:gdLst>
              <a:gd name="T0" fmla="*/ 0 w 39"/>
              <a:gd name="T1" fmla="*/ 0 h 51"/>
              <a:gd name="T2" fmla="*/ 2147483646 w 39"/>
              <a:gd name="T3" fmla="*/ 2147483646 h 51"/>
              <a:gd name="T4" fmla="*/ 2147483646 w 39"/>
              <a:gd name="T5" fmla="*/ 0 h 51"/>
              <a:gd name="T6" fmla="*/ 0 w 39"/>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spcBef>
                <a:spcPct val="0"/>
              </a:spcBef>
              <a:spcAft>
                <a:spcPct val="0"/>
              </a:spcAft>
            </a:pPr>
            <a:endParaRPr lang="en-GB">
              <a:solidFill>
                <a:srgbClr val="00B0F0"/>
              </a:solidFill>
              <a:latin typeface="Arial" charset="0"/>
              <a:ea typeface="Microsoft YaHei" charset="-122"/>
            </a:endParaRPr>
          </a:p>
        </p:txBody>
      </p:sp>
      <p:sp>
        <p:nvSpPr>
          <p:cNvPr id="2" name="Title 1"/>
          <p:cNvSpPr>
            <a:spLocks noGrp="1"/>
          </p:cNvSpPr>
          <p:nvPr>
            <p:ph type="ctrTitle"/>
          </p:nvPr>
        </p:nvSpPr>
        <p:spPr>
          <a:xfrm>
            <a:off x="1739674"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9" y="4402668"/>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Date Placeholder 3"/>
          <p:cNvSpPr>
            <a:spLocks noGrp="1"/>
          </p:cNvSpPr>
          <p:nvPr>
            <p:ph type="dt" sz="half" idx="10"/>
          </p:nvPr>
        </p:nvSpPr>
        <p:spPr>
          <a:xfrm>
            <a:off x="7325916" y="6116639"/>
            <a:ext cx="857250" cy="365125"/>
          </a:xfrm>
        </p:spPr>
        <p:txBody>
          <a:bodyPr/>
          <a:lstStyle>
            <a:lvl1pPr>
              <a:defRPr/>
            </a:lvl1pPr>
          </a:lstStyle>
          <a:p>
            <a:pPr>
              <a:defRPr/>
            </a:pPr>
            <a:fld id="{C8608908-DD72-4B77-AC54-4E4168AE9293}" type="datetimeFigureOut">
              <a:rPr lang="en-GB"/>
              <a:pPr>
                <a:defRPr/>
              </a:pPr>
              <a:t>20/09/2022</a:t>
            </a:fld>
            <a:endParaRPr lang="en-GB" dirty="0"/>
          </a:p>
        </p:txBody>
      </p:sp>
      <p:sp>
        <p:nvSpPr>
          <p:cNvPr id="14" name="Footer Placeholder 4"/>
          <p:cNvSpPr>
            <a:spLocks noGrp="1"/>
          </p:cNvSpPr>
          <p:nvPr>
            <p:ph type="ftr" sz="quarter" idx="11"/>
          </p:nvPr>
        </p:nvSpPr>
        <p:spPr>
          <a:xfrm>
            <a:off x="3624263" y="6116639"/>
            <a:ext cx="3608785" cy="365125"/>
          </a:xfrm>
        </p:spPr>
        <p:txBody>
          <a:bodyPr/>
          <a:lstStyle>
            <a:lvl1pPr>
              <a:defRPr/>
            </a:lvl1pPr>
          </a:lstStyle>
          <a:p>
            <a:pPr>
              <a:defRPr/>
            </a:pPr>
            <a:endParaRPr lang="en-GB"/>
          </a:p>
        </p:txBody>
      </p:sp>
      <p:sp>
        <p:nvSpPr>
          <p:cNvPr id="15" name="Slide Number Placeholder 5"/>
          <p:cNvSpPr>
            <a:spLocks noGrp="1"/>
          </p:cNvSpPr>
          <p:nvPr>
            <p:ph type="sldNum" sz="quarter" idx="12"/>
          </p:nvPr>
        </p:nvSpPr>
        <p:spPr>
          <a:xfrm>
            <a:off x="8274844" y="6116639"/>
            <a:ext cx="411956" cy="365125"/>
          </a:xfrm>
        </p:spPr>
        <p:txBody>
          <a:bodyPr/>
          <a:lstStyle>
            <a:lvl1pPr>
              <a:defRPr/>
            </a:lvl1pPr>
          </a:lstStyle>
          <a:p>
            <a:fld id="{7BDD34F0-8A74-456E-95AD-09C6141F45AA}" type="slidenum">
              <a:rPr lang="en-GB" altLang="en-US"/>
              <a:pPr/>
              <a:t>‹#›</a:t>
            </a:fld>
            <a:endParaRPr lang="en-GB" altLang="en-US"/>
          </a:p>
        </p:txBody>
      </p:sp>
    </p:spTree>
    <p:extLst>
      <p:ext uri="{BB962C8B-B14F-4D97-AF65-F5344CB8AC3E}">
        <p14:creationId xmlns:p14="http://schemas.microsoft.com/office/powerpoint/2010/main" val="3720296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6"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a:t>Click icon to add picture</a:t>
            </a:r>
          </a:p>
        </p:txBody>
      </p:sp>
      <p:sp>
        <p:nvSpPr>
          <p:cNvPr id="4" name="Text Placeholder 3"/>
          <p:cNvSpPr>
            <a:spLocks noGrp="1"/>
          </p:cNvSpPr>
          <p:nvPr>
            <p:ph type="body" sz="half" idx="2"/>
          </p:nvPr>
        </p:nvSpPr>
        <p:spPr>
          <a:xfrm>
            <a:off x="1113524"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7E12153-AF71-48DC-9C7E-FFBF1AB690BA}" type="datetimeFigureOut">
              <a:rPr lang="en-GB"/>
              <a:pPr>
                <a:defRPr/>
              </a:pPr>
              <a:t>20/09/2022</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E276C08A-F62B-4205-AB72-A6A4A07C6A34}" type="slidenum">
              <a:rPr lang="en-GB" altLang="en-US"/>
              <a:pPr/>
              <a:t>‹#›</a:t>
            </a:fld>
            <a:endParaRPr lang="en-GB" altLang="en-US"/>
          </a:p>
        </p:txBody>
      </p:sp>
    </p:spTree>
    <p:extLst>
      <p:ext uri="{BB962C8B-B14F-4D97-AF65-F5344CB8AC3E}">
        <p14:creationId xmlns:p14="http://schemas.microsoft.com/office/powerpoint/2010/main" val="3132719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0"/>
            <a:ext cx="7515991" cy="3048000"/>
          </a:xfrm>
        </p:spPr>
        <p:txBody>
          <a:bodyP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5" y="4343400"/>
            <a:ext cx="7515992" cy="1447800"/>
          </a:xfrm>
        </p:spPr>
        <p:txBody>
          <a:bodyP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161A6C9B-8D18-40D7-A952-0A3BE17C7884}" type="datetimeFigureOut">
              <a:rPr lang="en-GB"/>
              <a:pPr>
                <a:defRPr/>
              </a:pPr>
              <a:t>20/09/2022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B11A400B-693C-4EAC-AC27-E02A11D58145}" type="slidenum">
              <a:rPr lang="en-GB" altLang="en-US"/>
              <a:pPr/>
              <a:t>‹#›</a:t>
            </a:fld>
            <a:endParaRPr lang="en-GB" altLang="en-US"/>
          </a:p>
        </p:txBody>
      </p:sp>
    </p:spTree>
    <p:extLst>
      <p:ext uri="{BB962C8B-B14F-4D97-AF65-F5344CB8AC3E}">
        <p14:creationId xmlns:p14="http://schemas.microsoft.com/office/powerpoint/2010/main" val="3138999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969169" y="8636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49263" eaLnBrk="0" fontAlgn="base" hangingPunct="0">
              <a:spcAft>
                <a:spcPct val="0"/>
              </a:spcAft>
              <a:defRPr/>
            </a:pPr>
            <a:r>
              <a:rPr lang="en-US" sz="8000" dirty="0">
                <a:solidFill>
                  <a:srgbClr val="00B0F0"/>
                </a:solidFill>
                <a:effectLst/>
                <a:latin typeface="Arial" panose="020B0604020202020204" pitchFamily="34" charset="0"/>
                <a:ea typeface="Microsoft YaHei" panose="020B0503020204020204" pitchFamily="34" charset="-122"/>
              </a:rPr>
              <a:t>“</a:t>
            </a:r>
          </a:p>
        </p:txBody>
      </p:sp>
      <p:sp>
        <p:nvSpPr>
          <p:cNvPr id="6" name="TextBox 5"/>
          <p:cNvSpPr txBox="1"/>
          <p:nvPr/>
        </p:nvSpPr>
        <p:spPr>
          <a:xfrm>
            <a:off x="8172450" y="28194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49263" eaLnBrk="0" fontAlgn="base" hangingPunct="0">
              <a:spcAft>
                <a:spcPct val="0"/>
              </a:spcAft>
              <a:defRPr/>
            </a:pPr>
            <a:r>
              <a:rPr lang="en-US" sz="8000" dirty="0">
                <a:solidFill>
                  <a:srgbClr val="00B0F0"/>
                </a:solidFill>
                <a:effectLst/>
                <a:latin typeface="Arial" panose="020B0604020202020204" pitchFamily="34" charset="0"/>
                <a:ea typeface="Microsoft YaHei" panose="020B0503020204020204" pitchFamily="34" charset="-122"/>
              </a:rPr>
              <a:t>”</a:t>
            </a:r>
          </a:p>
        </p:txBody>
      </p:sp>
      <p:sp>
        <p:nvSpPr>
          <p:cNvPr id="2" name="Title 1"/>
          <p:cNvSpPr>
            <a:spLocks noGrp="1"/>
          </p:cNvSpPr>
          <p:nvPr>
            <p:ph type="title"/>
          </p:nvPr>
        </p:nvSpPr>
        <p:spPr>
          <a:xfrm>
            <a:off x="1426742" y="685801"/>
            <a:ext cx="6974115" cy="2743199"/>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13524" y="4343400"/>
            <a:ext cx="7515991" cy="1447800"/>
          </a:xfrm>
        </p:spPr>
        <p:txBody>
          <a:bodyP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4"/>
          </p:nvPr>
        </p:nvSpPr>
        <p:spPr/>
        <p:txBody>
          <a:bodyPr/>
          <a:lstStyle>
            <a:lvl1pPr>
              <a:defRPr/>
            </a:lvl1pPr>
          </a:lstStyle>
          <a:p>
            <a:pPr>
              <a:defRPr/>
            </a:pPr>
            <a:fld id="{7241C3BA-E4B2-44F3-A8BC-039FEA988190}" type="datetimeFigureOut">
              <a:rPr lang="en-GB"/>
              <a:pPr>
                <a:defRPr/>
              </a:pPr>
              <a:t>20/09/2022</a:t>
            </a:fld>
            <a:endParaRPr lang="en-GB" dirty="0"/>
          </a:p>
        </p:txBody>
      </p:sp>
      <p:sp>
        <p:nvSpPr>
          <p:cNvPr id="8" name="Footer Placeholder 4"/>
          <p:cNvSpPr>
            <a:spLocks noGrp="1"/>
          </p:cNvSpPr>
          <p:nvPr>
            <p:ph type="ftr" sz="quarter" idx="15"/>
          </p:nvPr>
        </p:nvSpPr>
        <p:spPr/>
        <p:txBody>
          <a:bodyPr/>
          <a:lstStyle>
            <a:lvl1pPr>
              <a:defRPr/>
            </a:lvl1pPr>
          </a:lstStyle>
          <a:p>
            <a:pPr>
              <a:defRPr/>
            </a:pPr>
            <a:endParaRPr lang="en-GB"/>
          </a:p>
        </p:txBody>
      </p:sp>
      <p:sp>
        <p:nvSpPr>
          <p:cNvPr id="9" name="Slide Number Placeholder 5"/>
          <p:cNvSpPr>
            <a:spLocks noGrp="1"/>
          </p:cNvSpPr>
          <p:nvPr>
            <p:ph type="sldNum" sz="quarter" idx="16"/>
          </p:nvPr>
        </p:nvSpPr>
        <p:spPr/>
        <p:txBody>
          <a:bodyPr/>
          <a:lstStyle>
            <a:lvl1pPr>
              <a:defRPr/>
            </a:lvl1pPr>
          </a:lstStyle>
          <a:p>
            <a:fld id="{FD18731E-2F24-4CAB-965C-8A90B5037142}" type="slidenum">
              <a:rPr lang="en-GB" altLang="en-US"/>
              <a:pPr/>
              <a:t>‹#›</a:t>
            </a:fld>
            <a:endParaRPr lang="en-GB" altLang="en-US"/>
          </a:p>
        </p:txBody>
      </p:sp>
    </p:spTree>
    <p:extLst>
      <p:ext uri="{BB962C8B-B14F-4D97-AF65-F5344CB8AC3E}">
        <p14:creationId xmlns:p14="http://schemas.microsoft.com/office/powerpoint/2010/main" val="549491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6"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BDD8D51C-909F-41DA-A3BE-82910716DD6C}" type="datetimeFigureOut">
              <a:rPr lang="en-GB"/>
              <a:pPr>
                <a:defRPr/>
              </a:pPr>
              <a:t>20/09/2022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BF51D4AB-C6DE-45CF-A752-FA0FCC2D9F38}" type="slidenum">
              <a:rPr lang="en-GB" altLang="en-US"/>
              <a:pPr/>
              <a:t>‹#›</a:t>
            </a:fld>
            <a:endParaRPr lang="en-GB" altLang="en-US"/>
          </a:p>
        </p:txBody>
      </p:sp>
    </p:spTree>
    <p:extLst>
      <p:ext uri="{BB962C8B-B14F-4D97-AF65-F5344CB8AC3E}">
        <p14:creationId xmlns:p14="http://schemas.microsoft.com/office/powerpoint/2010/main" val="2116169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p:nvPr/>
        </p:nvSpPr>
        <p:spPr>
          <a:xfrm>
            <a:off x="969169" y="8636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49263" eaLnBrk="0" fontAlgn="base" hangingPunct="0">
              <a:spcAft>
                <a:spcPct val="0"/>
              </a:spcAft>
              <a:defRPr/>
            </a:pPr>
            <a:r>
              <a:rPr lang="en-US" sz="8000" dirty="0">
                <a:solidFill>
                  <a:srgbClr val="00B0F0"/>
                </a:solidFill>
                <a:effectLst/>
                <a:latin typeface="Arial" panose="020B0604020202020204" pitchFamily="34" charset="0"/>
                <a:ea typeface="Microsoft YaHei" panose="020B0503020204020204" pitchFamily="34" charset="-122"/>
              </a:rPr>
              <a:t>“</a:t>
            </a:r>
          </a:p>
        </p:txBody>
      </p:sp>
      <p:sp>
        <p:nvSpPr>
          <p:cNvPr id="6" name="TextBox 5"/>
          <p:cNvSpPr txBox="1"/>
          <p:nvPr/>
        </p:nvSpPr>
        <p:spPr>
          <a:xfrm>
            <a:off x="8172450" y="28194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49263" eaLnBrk="0" fontAlgn="base" hangingPunct="0">
              <a:spcAft>
                <a:spcPct val="0"/>
              </a:spcAft>
              <a:defRPr/>
            </a:pPr>
            <a:r>
              <a:rPr lang="en-US" sz="8000" dirty="0">
                <a:solidFill>
                  <a:srgbClr val="00B0F0"/>
                </a:solidFill>
                <a:effectLst/>
                <a:latin typeface="Arial" panose="020B0604020202020204" pitchFamily="34" charset="0"/>
                <a:ea typeface="Microsoft YaHei" panose="020B0503020204020204" pitchFamily="34" charset="-122"/>
              </a:rPr>
              <a:t>”</a:t>
            </a:r>
          </a:p>
        </p:txBody>
      </p:sp>
      <p:sp>
        <p:nvSpPr>
          <p:cNvPr id="2" name="Title 1"/>
          <p:cNvSpPr>
            <a:spLocks noGrp="1"/>
          </p:cNvSpPr>
          <p:nvPr>
            <p:ph type="title"/>
          </p:nvPr>
        </p:nvSpPr>
        <p:spPr>
          <a:xfrm>
            <a:off x="1426742" y="685801"/>
            <a:ext cx="6974115" cy="2743199"/>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rtlCol="0" anchor="b">
            <a:normAutofit/>
          </a:bodyPr>
          <a:lstStyle>
            <a:lvl1pPr algn="r">
              <a:buNone/>
              <a:defRPr lang="en-US" sz="2400" b="0" cap="none" dirty="0">
                <a:ln w="3175" cmpd="sng">
                  <a:noFill/>
                </a:ln>
                <a:solidFill>
                  <a:schemeClr val="tx1"/>
                </a:solidFill>
                <a:effectLst/>
              </a:defRPr>
            </a:lvl1pPr>
          </a:lstStyle>
          <a:p>
            <a:pPr lvl="0"/>
            <a:r>
              <a:rPr lang="en-US"/>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4"/>
          </p:nvPr>
        </p:nvSpPr>
        <p:spPr/>
        <p:txBody>
          <a:bodyPr/>
          <a:lstStyle>
            <a:lvl1pPr>
              <a:defRPr/>
            </a:lvl1pPr>
          </a:lstStyle>
          <a:p>
            <a:pPr>
              <a:defRPr/>
            </a:pPr>
            <a:fld id="{D51DEC46-280D-41C5-8C95-E450AF781475}" type="datetimeFigureOut">
              <a:rPr lang="en-GB"/>
              <a:pPr>
                <a:defRPr/>
              </a:pPr>
              <a:t>20/09/2022</a:t>
            </a:fld>
            <a:endParaRPr lang="en-GB" dirty="0"/>
          </a:p>
        </p:txBody>
      </p:sp>
      <p:sp>
        <p:nvSpPr>
          <p:cNvPr id="8" name="Footer Placeholder 4"/>
          <p:cNvSpPr>
            <a:spLocks noGrp="1"/>
          </p:cNvSpPr>
          <p:nvPr>
            <p:ph type="ftr" sz="quarter" idx="15"/>
          </p:nvPr>
        </p:nvSpPr>
        <p:spPr/>
        <p:txBody>
          <a:bodyPr/>
          <a:lstStyle>
            <a:lvl1pPr>
              <a:defRPr/>
            </a:lvl1pPr>
          </a:lstStyle>
          <a:p>
            <a:pPr>
              <a:defRPr/>
            </a:pPr>
            <a:endParaRPr lang="en-GB"/>
          </a:p>
        </p:txBody>
      </p:sp>
      <p:sp>
        <p:nvSpPr>
          <p:cNvPr id="9" name="Slide Number Placeholder 5"/>
          <p:cNvSpPr>
            <a:spLocks noGrp="1"/>
          </p:cNvSpPr>
          <p:nvPr>
            <p:ph type="sldNum" sz="quarter" idx="16"/>
          </p:nvPr>
        </p:nvSpPr>
        <p:spPr/>
        <p:txBody>
          <a:bodyPr/>
          <a:lstStyle>
            <a:lvl1pPr>
              <a:defRPr/>
            </a:lvl1pPr>
          </a:lstStyle>
          <a:p>
            <a:fld id="{220179DD-4550-4702-874E-03556081546D}" type="slidenum">
              <a:rPr lang="en-GB" altLang="en-US"/>
              <a:pPr/>
              <a:t>‹#›</a:t>
            </a:fld>
            <a:endParaRPr lang="en-GB" altLang="en-US"/>
          </a:p>
        </p:txBody>
      </p:sp>
    </p:spTree>
    <p:extLst>
      <p:ext uri="{BB962C8B-B14F-4D97-AF65-F5344CB8AC3E}">
        <p14:creationId xmlns:p14="http://schemas.microsoft.com/office/powerpoint/2010/main" val="631752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6" y="685803"/>
            <a:ext cx="7515991" cy="2727325"/>
          </a:xfrm>
        </p:spPr>
        <p:txBody>
          <a:bodyPr rtlCol="0">
            <a:normAutofit/>
          </a:bodyPr>
          <a:lstStyle>
            <a:lvl1pPr>
              <a:defRPr lang="en-US"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1113525" y="3505200"/>
            <a:ext cx="7515992" cy="838200"/>
          </a:xfrm>
        </p:spPr>
        <p:txBody>
          <a:bodyPr rtlCol="0" anchor="b">
            <a:normAutofit/>
          </a:bodyPr>
          <a:lstStyle>
            <a:lvl1pPr>
              <a:buNone/>
              <a:defRPr lang="en-US" sz="2800" b="0" cap="none" dirty="0">
                <a:ln w="3175" cmpd="sng">
                  <a:noFill/>
                </a:ln>
                <a:solidFill>
                  <a:schemeClr val="tx1"/>
                </a:solidFill>
                <a:effectLst/>
              </a:defRPr>
            </a:lvl1pPr>
          </a:lstStyle>
          <a:p>
            <a:pPr lvl="0"/>
            <a:r>
              <a:rPr lang="en-US"/>
              <a:t>Edit Master text styles</a:t>
            </a:r>
          </a:p>
        </p:txBody>
      </p:sp>
      <p:sp>
        <p:nvSpPr>
          <p:cNvPr id="3" name="Text Placeholder 2"/>
          <p:cNvSpPr>
            <a:spLocks noGrp="1"/>
          </p:cNvSpPr>
          <p:nvPr>
            <p:ph type="body" idx="1"/>
          </p:nvPr>
        </p:nvSpPr>
        <p:spPr>
          <a:xfrm>
            <a:off x="1113525"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4"/>
          </p:nvPr>
        </p:nvSpPr>
        <p:spPr/>
        <p:txBody>
          <a:bodyPr/>
          <a:lstStyle>
            <a:lvl1pPr>
              <a:defRPr/>
            </a:lvl1pPr>
          </a:lstStyle>
          <a:p>
            <a:pPr>
              <a:defRPr/>
            </a:pPr>
            <a:fld id="{CE9A709F-9437-4F8A-8678-572E4BA22B32}" type="datetimeFigureOut">
              <a:rPr lang="en-GB"/>
              <a:pPr>
                <a:defRPr/>
              </a:pPr>
              <a:t>20/09/2022</a:t>
            </a:fld>
            <a:endParaRPr lang="en-GB" dirty="0"/>
          </a:p>
        </p:txBody>
      </p:sp>
      <p:sp>
        <p:nvSpPr>
          <p:cNvPr id="6" name="Footer Placeholder 4"/>
          <p:cNvSpPr>
            <a:spLocks noGrp="1"/>
          </p:cNvSpPr>
          <p:nvPr>
            <p:ph type="ftr" sz="quarter" idx="15"/>
          </p:nvPr>
        </p:nvSpPr>
        <p:spPr/>
        <p:txBody>
          <a:bodyPr/>
          <a:lstStyle>
            <a:lvl1pPr>
              <a:defRPr/>
            </a:lvl1pPr>
          </a:lstStyle>
          <a:p>
            <a:pPr>
              <a:defRPr/>
            </a:pPr>
            <a:endParaRPr lang="en-GB"/>
          </a:p>
        </p:txBody>
      </p:sp>
      <p:sp>
        <p:nvSpPr>
          <p:cNvPr id="7" name="Slide Number Placeholder 5"/>
          <p:cNvSpPr>
            <a:spLocks noGrp="1"/>
          </p:cNvSpPr>
          <p:nvPr>
            <p:ph type="sldNum" sz="quarter" idx="16"/>
          </p:nvPr>
        </p:nvSpPr>
        <p:spPr/>
        <p:txBody>
          <a:bodyPr/>
          <a:lstStyle>
            <a:lvl1pPr>
              <a:defRPr/>
            </a:lvl1pPr>
          </a:lstStyle>
          <a:p>
            <a:fld id="{2E14A5BD-DFF5-4035-B088-25AA1A09652C}" type="slidenum">
              <a:rPr lang="en-GB" altLang="en-US"/>
              <a:pPr/>
              <a:t>‹#›</a:t>
            </a:fld>
            <a:endParaRPr lang="en-GB" altLang="en-US"/>
          </a:p>
        </p:txBody>
      </p:sp>
    </p:spTree>
    <p:extLst>
      <p:ext uri="{BB962C8B-B14F-4D97-AF65-F5344CB8AC3E}">
        <p14:creationId xmlns:p14="http://schemas.microsoft.com/office/powerpoint/2010/main" val="1095147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926F326-96D6-4FAE-A770-AB550A575ED9}" type="datetimeFigureOut">
              <a:rPr lang="en-GB"/>
              <a:pPr>
                <a:defRPr/>
              </a:pPr>
              <a:t>20/09/2022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01C34D95-15EA-44C3-8153-F0050FDA0956}" type="slidenum">
              <a:rPr lang="en-GB" altLang="en-US"/>
              <a:pPr/>
              <a:t>‹#›</a:t>
            </a:fld>
            <a:endParaRPr lang="en-GB" altLang="en-US"/>
          </a:p>
        </p:txBody>
      </p:sp>
    </p:spTree>
    <p:extLst>
      <p:ext uri="{BB962C8B-B14F-4D97-AF65-F5344CB8AC3E}">
        <p14:creationId xmlns:p14="http://schemas.microsoft.com/office/powerpoint/2010/main" val="380994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4"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5" y="685800"/>
            <a:ext cx="6016373"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34E533F-565A-4569-9B3F-B30B74BC731F}" type="datetimeFigureOut">
              <a:rPr lang="en-GB"/>
              <a:pPr>
                <a:defRPr/>
              </a:pPr>
              <a:t>20/09/2022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8DF76D7D-607A-4284-B92A-7ADE4B8EAD51}" type="slidenum">
              <a:rPr lang="en-GB" altLang="en-US"/>
              <a:pPr/>
              <a:t>‹#›</a:t>
            </a:fld>
            <a:endParaRPr lang="en-GB" altLang="en-US"/>
          </a:p>
        </p:txBody>
      </p:sp>
    </p:spTree>
    <p:extLst>
      <p:ext uri="{BB962C8B-B14F-4D97-AF65-F5344CB8AC3E}">
        <p14:creationId xmlns:p14="http://schemas.microsoft.com/office/powerpoint/2010/main" val="1591073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19" cy="1143480"/>
          </a:xfrm>
        </p:spPr>
        <p:txBody>
          <a:bodyPr/>
          <a:lstStyle/>
          <a:p>
            <a:r>
              <a:rPr lang="en-US"/>
              <a:t>Click to edit Master title style</a:t>
            </a:r>
            <a:endParaRPr lang="en-GB"/>
          </a:p>
        </p:txBody>
      </p:sp>
      <p:sp>
        <p:nvSpPr>
          <p:cNvPr id="3" name="Date Placeholder 2"/>
          <p:cNvSpPr>
            <a:spLocks noGrp="1"/>
          </p:cNvSpPr>
          <p:nvPr>
            <p:ph type="dt" idx="10"/>
          </p:nvPr>
        </p:nvSpPr>
        <p:spPr>
          <a:xfrm>
            <a:off x="456010" y="6246814"/>
            <a:ext cx="2128838" cy="471487"/>
          </a:xfrm>
        </p:spPr>
        <p:txBody>
          <a:bodyPr/>
          <a:lstStyle>
            <a:lvl1pPr>
              <a:defRPr/>
            </a:lvl1pPr>
          </a:lstStyle>
          <a:p>
            <a:pPr>
              <a:defRPr/>
            </a:pPr>
            <a:endParaRPr lang="en-GB" altLang="en-US"/>
          </a:p>
        </p:txBody>
      </p:sp>
      <p:sp>
        <p:nvSpPr>
          <p:cNvPr id="4" name="Footer Placeholder 3"/>
          <p:cNvSpPr>
            <a:spLocks noGrp="1"/>
          </p:cNvSpPr>
          <p:nvPr>
            <p:ph type="ftr" idx="11"/>
          </p:nvPr>
        </p:nvSpPr>
        <p:spPr>
          <a:xfrm>
            <a:off x="3127773" y="6246814"/>
            <a:ext cx="2896790" cy="471487"/>
          </a:xfrm>
        </p:spPr>
        <p:txBody>
          <a:bodyPr/>
          <a:lstStyle>
            <a:lvl1pPr eaLnBrk="1">
              <a:lnSpc>
                <a:spcPct val="93000"/>
              </a:lnSpc>
              <a:buClr>
                <a:srgbClr val="000000"/>
              </a:buClr>
              <a:buSzPct val="100000"/>
              <a:buFont typeface="Times New Roman" pitchFamily="16" charset="0"/>
              <a:buNone/>
              <a:defRPr>
                <a:latin typeface="Arial" charset="0"/>
                <a:ea typeface="Microsoft YaHei" charset="-122"/>
              </a:defRPr>
            </a:lvl1pPr>
          </a:lstStyle>
          <a:p>
            <a:pPr>
              <a:defRPr/>
            </a:pPr>
            <a:endParaRPr lang="en-GB" altLang="en-US"/>
          </a:p>
        </p:txBody>
      </p:sp>
      <p:sp>
        <p:nvSpPr>
          <p:cNvPr id="5" name="Slide Number Placeholder 4"/>
          <p:cNvSpPr>
            <a:spLocks noGrp="1"/>
          </p:cNvSpPr>
          <p:nvPr>
            <p:ph type="sldNum" idx="12"/>
          </p:nvPr>
        </p:nvSpPr>
        <p:spPr>
          <a:xfrm>
            <a:off x="6556772" y="6246814"/>
            <a:ext cx="2127647" cy="471487"/>
          </a:xfrm>
        </p:spPr>
        <p:txBody>
          <a:bodyPr/>
          <a:lstStyle>
            <a:lvl1pPr>
              <a:defRPr/>
            </a:lvl1pPr>
          </a:lstStyle>
          <a:p>
            <a:fld id="{BDFBFFED-44BA-4FEF-93F2-8A12F66A394C}" type="slidenum">
              <a:rPr lang="en-GB" altLang="en-US"/>
              <a:pPr/>
              <a:t>‹#›</a:t>
            </a:fld>
            <a:endParaRPr lang="en-GB" altLang="en-US"/>
          </a:p>
        </p:txBody>
      </p:sp>
    </p:spTree>
    <p:extLst>
      <p:ext uri="{BB962C8B-B14F-4D97-AF65-F5344CB8AC3E}">
        <p14:creationId xmlns:p14="http://schemas.microsoft.com/office/powerpoint/2010/main" val="519628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359532" y="1916832"/>
            <a:ext cx="837093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359532" y="332656"/>
            <a:ext cx="7344816" cy="1152128"/>
          </a:xfrm>
          <a:prstGeom prst="rect">
            <a:avLst/>
          </a:prstGeom>
        </p:spPr>
        <p:txBody>
          <a:bodyPr anchor="b" anchorCtr="0"/>
          <a:lstStyle>
            <a:lvl1pPr>
              <a:defRPr sz="3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87190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4"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4" y="2667000"/>
            <a:ext cx="7704667" cy="3332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3775" y="6108701"/>
            <a:ext cx="858441" cy="365125"/>
          </a:xfrm>
        </p:spPr>
        <p:txBody>
          <a:bodyPr/>
          <a:lstStyle>
            <a:lvl1pPr>
              <a:defRPr/>
            </a:lvl1pPr>
          </a:lstStyle>
          <a:p>
            <a:pPr>
              <a:defRPr/>
            </a:pPr>
            <a:fld id="{11E56C8F-0057-48A1-9650-9E3C8F10D8ED}" type="datetimeFigureOut">
              <a:rPr lang="en-GB"/>
              <a:pPr>
                <a:defRPr/>
              </a:pPr>
              <a:t>20/09/2022</a:t>
            </a:fld>
            <a:endParaRPr lang="en-GB" dirty="0"/>
          </a:p>
        </p:txBody>
      </p:sp>
      <p:sp>
        <p:nvSpPr>
          <p:cNvPr id="5" name="Footer Placeholder 4"/>
          <p:cNvSpPr>
            <a:spLocks noGrp="1"/>
          </p:cNvSpPr>
          <p:nvPr>
            <p:ph type="ftr" sz="quarter" idx="11"/>
          </p:nvPr>
        </p:nvSpPr>
        <p:spPr>
          <a:xfrm>
            <a:off x="1972866" y="6108701"/>
            <a:ext cx="5313759" cy="365125"/>
          </a:xfrm>
        </p:spPr>
        <p:txBody>
          <a:bodyPr/>
          <a:lstStyle>
            <a:lvl1pPr>
              <a:defRPr/>
            </a:lvl1pPr>
          </a:lstStyle>
          <a:p>
            <a:pPr>
              <a:defRPr/>
            </a:pPr>
            <a:endParaRPr lang="en-GB"/>
          </a:p>
        </p:txBody>
      </p:sp>
      <p:sp>
        <p:nvSpPr>
          <p:cNvPr id="6" name="Slide Number Placeholder 5"/>
          <p:cNvSpPr>
            <a:spLocks noGrp="1"/>
          </p:cNvSpPr>
          <p:nvPr>
            <p:ph type="sldNum" sz="quarter" idx="12"/>
          </p:nvPr>
        </p:nvSpPr>
        <p:spPr>
          <a:xfrm>
            <a:off x="8259366" y="6108701"/>
            <a:ext cx="427434" cy="365125"/>
          </a:xfrm>
        </p:spPr>
        <p:txBody>
          <a:bodyPr/>
          <a:lstStyle>
            <a:lvl1pPr>
              <a:defRPr/>
            </a:lvl1pPr>
          </a:lstStyle>
          <a:p>
            <a:fld id="{0D7E7D92-EB9C-4FB2-B321-697C77652982}" type="slidenum">
              <a:rPr lang="en-GB" altLang="en-US"/>
              <a:pPr/>
              <a:t>‹#›</a:t>
            </a:fld>
            <a:endParaRPr lang="en-GB" altLang="en-US"/>
          </a:p>
        </p:txBody>
      </p:sp>
    </p:spTree>
    <p:extLst>
      <p:ext uri="{BB962C8B-B14F-4D97-AF65-F5344CB8AC3E}">
        <p14:creationId xmlns:p14="http://schemas.microsoft.com/office/powerpoint/2010/main" val="2263413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359532" y="1916832"/>
            <a:ext cx="837093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359532" y="332656"/>
            <a:ext cx="7344816" cy="1152128"/>
          </a:xfrm>
          <a:prstGeom prst="rect">
            <a:avLst/>
          </a:prstGeom>
        </p:spPr>
        <p:txBody>
          <a:bodyPr anchor="b" anchorCtr="0"/>
          <a:lstStyle>
            <a:lvl1pPr>
              <a:defRPr sz="3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440766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359532" y="1916832"/>
            <a:ext cx="837093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359532" y="332656"/>
            <a:ext cx="7344816" cy="1152128"/>
          </a:xfrm>
          <a:prstGeom prst="rect">
            <a:avLst/>
          </a:prstGeom>
        </p:spPr>
        <p:txBody>
          <a:bodyPr anchor="b" anchorCtr="0"/>
          <a:lstStyle>
            <a:lvl1pPr>
              <a:defRPr sz="3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169333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359532" y="1916832"/>
            <a:ext cx="3942438"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359532" y="332656"/>
            <a:ext cx="7344816" cy="1152128"/>
          </a:xfrm>
          <a:prstGeom prst="rect">
            <a:avLst/>
          </a:prstGeom>
        </p:spPr>
        <p:txBody>
          <a:bodyPr anchor="b" anchorCtr="0"/>
          <a:lstStyle>
            <a:lvl1pPr>
              <a:defRPr sz="3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4680012" y="1916832"/>
            <a:ext cx="3942438"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3364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359532" y="1916832"/>
            <a:ext cx="3942438"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359532" y="332656"/>
            <a:ext cx="7344816" cy="1152128"/>
          </a:xfrm>
          <a:prstGeom prst="rect">
            <a:avLst/>
          </a:prstGeom>
        </p:spPr>
        <p:txBody>
          <a:bodyPr anchor="b" anchorCtr="0"/>
          <a:lstStyle>
            <a:lvl1pPr>
              <a:defRPr sz="3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4680012" y="1916832"/>
            <a:ext cx="3942438"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7846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359532" y="1916832"/>
            <a:ext cx="3942438"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359532" y="332656"/>
            <a:ext cx="7344816" cy="1152128"/>
          </a:xfrm>
          <a:prstGeom prst="rect">
            <a:avLst/>
          </a:prstGeom>
        </p:spPr>
        <p:txBody>
          <a:bodyPr anchor="b" anchorCtr="0"/>
          <a:lstStyle>
            <a:lvl1pPr>
              <a:defRPr sz="3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4680012" y="1916832"/>
            <a:ext cx="3942438"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4771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359532" y="1916832"/>
            <a:ext cx="837093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359532" y="332656"/>
            <a:ext cx="7344816" cy="1152128"/>
          </a:xfrm>
          <a:prstGeom prst="rect">
            <a:avLst/>
          </a:prstGeom>
        </p:spPr>
        <p:txBody>
          <a:bodyPr anchor="b" anchorCtr="0"/>
          <a:lstStyle>
            <a:lvl1pPr>
              <a:defRPr sz="3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135260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359532" y="1916832"/>
            <a:ext cx="3942438"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359532" y="332656"/>
            <a:ext cx="7344816" cy="1152128"/>
          </a:xfrm>
          <a:prstGeom prst="rect">
            <a:avLst/>
          </a:prstGeom>
        </p:spPr>
        <p:txBody>
          <a:bodyPr anchor="b" anchorCtr="0"/>
          <a:lstStyle>
            <a:lvl1pPr>
              <a:defRPr sz="3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4680012" y="1916832"/>
            <a:ext cx="3942438"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15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116003" y="2636912"/>
            <a:ext cx="6911996"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359532" y="1916833"/>
            <a:ext cx="594066"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8136396" y="5805265"/>
            <a:ext cx="594066" cy="582685"/>
          </a:xfrm>
          <a:prstGeom prst="rect">
            <a:avLst/>
          </a:prstGeom>
        </p:spPr>
      </p:pic>
    </p:spTree>
    <p:extLst>
      <p:ext uri="{BB962C8B-B14F-4D97-AF65-F5344CB8AC3E}">
        <p14:creationId xmlns:p14="http://schemas.microsoft.com/office/powerpoint/2010/main" val="44917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6" y="2667000"/>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9"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C8DC9A4A-E88D-4FFA-910C-A8C3AC7B3FF9}" type="datetimeFigureOut">
              <a:rPr lang="en-GB"/>
              <a:pPr>
                <a:defRPr/>
              </a:pPr>
              <a:t>20/09/2022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032D8BCC-3DD1-480B-B410-ECB1EAF18AE1}" type="slidenum">
              <a:rPr lang="en-GB" altLang="en-US"/>
              <a:pPr/>
              <a:t>‹#›</a:t>
            </a:fld>
            <a:endParaRPr lang="en-GB" altLang="en-US"/>
          </a:p>
        </p:txBody>
      </p:sp>
    </p:spTree>
    <p:extLst>
      <p:ext uri="{BB962C8B-B14F-4D97-AF65-F5344CB8AC3E}">
        <p14:creationId xmlns:p14="http://schemas.microsoft.com/office/powerpoint/2010/main" val="1186520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4" y="685803"/>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E9AE832B-AF6B-45EF-B19D-FD569DBA1587}" type="datetimeFigureOut">
              <a:rPr lang="en-GB"/>
              <a:pPr>
                <a:defRPr/>
              </a:pPr>
              <a:t>20/09/2022</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237B47E-A748-461A-8E39-75522997CEA2}" type="slidenum">
              <a:rPr lang="en-GB" altLang="en-US"/>
              <a:pPr/>
              <a:t>‹#›</a:t>
            </a:fld>
            <a:endParaRPr lang="en-GB" altLang="en-US"/>
          </a:p>
        </p:txBody>
      </p:sp>
    </p:spTree>
    <p:extLst>
      <p:ext uri="{BB962C8B-B14F-4D97-AF65-F5344CB8AC3E}">
        <p14:creationId xmlns:p14="http://schemas.microsoft.com/office/powerpoint/2010/main" val="3212933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2"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13523" y="3335338"/>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957267" y="3335338"/>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37DE4040-42A1-4A2B-850A-ADEA82D46C68}" type="datetimeFigureOut">
              <a:rPr lang="en-GB"/>
              <a:pPr>
                <a:defRPr/>
              </a:pPr>
              <a:t>20/09/2022</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94EC3572-D42C-49B9-807C-1898ED76D00D}" type="slidenum">
              <a:rPr lang="en-GB" altLang="en-US"/>
              <a:pPr/>
              <a:t>‹#›</a:t>
            </a:fld>
            <a:endParaRPr lang="en-GB" altLang="en-US"/>
          </a:p>
        </p:txBody>
      </p:sp>
    </p:spTree>
    <p:extLst>
      <p:ext uri="{BB962C8B-B14F-4D97-AF65-F5344CB8AC3E}">
        <p14:creationId xmlns:p14="http://schemas.microsoft.com/office/powerpoint/2010/main" val="242332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C5FB2E0A-A664-4744-B1E8-EBAC8587A79A}" type="datetimeFigureOut">
              <a:rPr lang="en-GB"/>
              <a:pPr>
                <a:defRPr/>
              </a:pPr>
              <a:t>20/09/2022</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FD9D7F74-E602-4BE9-9A5C-70800EFB3DE6}" type="slidenum">
              <a:rPr lang="en-GB" altLang="en-US"/>
              <a:pPr/>
              <a:t>‹#›</a:t>
            </a:fld>
            <a:endParaRPr lang="en-GB" altLang="en-US"/>
          </a:p>
        </p:txBody>
      </p:sp>
    </p:spTree>
    <p:extLst>
      <p:ext uri="{BB962C8B-B14F-4D97-AF65-F5344CB8AC3E}">
        <p14:creationId xmlns:p14="http://schemas.microsoft.com/office/powerpoint/2010/main" val="281525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F98D2FF-2117-4BB2-87B5-12CFA21187D5}" type="datetimeFigureOut">
              <a:rPr lang="en-GB"/>
              <a:pPr>
                <a:defRPr/>
              </a:pPr>
              <a:t>20/09/2022</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4CB21EA8-9EBE-4E21-81CD-ACBB3DE8083A}" type="slidenum">
              <a:rPr lang="en-GB" altLang="en-US"/>
              <a:pPr/>
              <a:t>‹#›</a:t>
            </a:fld>
            <a:endParaRPr lang="en-GB" altLang="en-US"/>
          </a:p>
        </p:txBody>
      </p:sp>
    </p:spTree>
    <p:extLst>
      <p:ext uri="{BB962C8B-B14F-4D97-AF65-F5344CB8AC3E}">
        <p14:creationId xmlns:p14="http://schemas.microsoft.com/office/powerpoint/2010/main" val="1355951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5"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2"/>
            <a:ext cx="4681962" cy="5105401"/>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5"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E3AA683-2CFE-48BA-A9EF-84D8856B4491}" type="datetimeFigureOut">
              <a:rPr lang="en-GB"/>
              <a:pPr>
                <a:defRPr/>
              </a:pPr>
              <a:t>20/09/2022</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BF8FCA8-BFAD-4EF8-9922-E96C77F0EF15}" type="slidenum">
              <a:rPr lang="en-GB" altLang="en-US"/>
              <a:pPr/>
              <a:t>‹#›</a:t>
            </a:fld>
            <a:endParaRPr lang="en-GB" altLang="en-US"/>
          </a:p>
        </p:txBody>
      </p:sp>
    </p:spTree>
    <p:extLst>
      <p:ext uri="{BB962C8B-B14F-4D97-AF65-F5344CB8AC3E}">
        <p14:creationId xmlns:p14="http://schemas.microsoft.com/office/powerpoint/2010/main" val="397744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3"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6"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a:t>Click icon to add picture</a:t>
            </a:r>
          </a:p>
        </p:txBody>
      </p:sp>
      <p:sp>
        <p:nvSpPr>
          <p:cNvPr id="4" name="Text Placeholder 3"/>
          <p:cNvSpPr>
            <a:spLocks noGrp="1"/>
          </p:cNvSpPr>
          <p:nvPr>
            <p:ph type="body" sz="half" idx="2"/>
          </p:nvPr>
        </p:nvSpPr>
        <p:spPr>
          <a:xfrm>
            <a:off x="1112333"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3B9149B-B647-4B08-A4FE-EC5BB2AFB0BC}" type="datetimeFigureOut">
              <a:rPr lang="en-GB"/>
              <a:pPr>
                <a:defRPr/>
              </a:pPr>
              <a:t>20/09/2022</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92FD983-846C-4C52-827D-94F5136B0E1B}" type="slidenum">
              <a:rPr lang="en-GB" altLang="en-US"/>
              <a:pPr/>
              <a:t>‹#›</a:t>
            </a:fld>
            <a:endParaRPr lang="en-GB" altLang="en-US"/>
          </a:p>
        </p:txBody>
      </p:sp>
    </p:spTree>
    <p:extLst>
      <p:ext uri="{BB962C8B-B14F-4D97-AF65-F5344CB8AC3E}">
        <p14:creationId xmlns:p14="http://schemas.microsoft.com/office/powerpoint/2010/main" val="1319752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8"/>
          <a:srcRect/>
          <a:stretch>
            <a:fillRect/>
          </a:stretch>
        </a:blipFill>
        <a:effectLst/>
      </p:bgPr>
    </p:bg>
    <p:spTree>
      <p:nvGrpSpPr>
        <p:cNvPr id="1" name=""/>
        <p:cNvGrpSpPr/>
        <p:nvPr/>
      </p:nvGrpSpPr>
      <p:grpSpPr>
        <a:xfrm>
          <a:off x="0" y="0"/>
          <a:ext cx="0" cy="0"/>
          <a:chOff x="0" y="0"/>
          <a:chExt cx="0" cy="0"/>
        </a:xfrm>
      </p:grpSpPr>
      <p:grpSp>
        <p:nvGrpSpPr>
          <p:cNvPr id="1026" name="Group 13"/>
          <p:cNvGrpSpPr>
            <a:grpSpLocks/>
          </p:cNvGrpSpPr>
          <p:nvPr/>
        </p:nvGrpSpPr>
        <p:grpSpPr bwMode="auto">
          <a:xfrm>
            <a:off x="0" y="0"/>
            <a:ext cx="2132410" cy="6858000"/>
            <a:chOff x="0" y="0"/>
            <a:chExt cx="2132013" cy="6858001"/>
          </a:xfrm>
        </p:grpSpPr>
        <p:sp>
          <p:nvSpPr>
            <p:cNvPr id="1032" name="Freeform 6"/>
            <p:cNvSpPr>
              <a:spLocks/>
            </p:cNvSpPr>
            <p:nvPr/>
          </p:nvSpPr>
          <p:spPr bwMode="auto">
            <a:xfrm>
              <a:off x="0" y="0"/>
              <a:ext cx="1073150" cy="5291138"/>
            </a:xfrm>
            <a:custGeom>
              <a:avLst/>
              <a:gdLst>
                <a:gd name="T0" fmla="*/ 0 w 676"/>
                <a:gd name="T1" fmla="*/ 2147483646 h 3333"/>
                <a:gd name="T2" fmla="*/ 0 w 676"/>
                <a:gd name="T3" fmla="*/ 2147483646 h 3333"/>
                <a:gd name="T4" fmla="*/ 2147483646 w 676"/>
                <a:gd name="T5" fmla="*/ 2147483646 h 3333"/>
                <a:gd name="T6" fmla="*/ 2147483646 w 676"/>
                <a:gd name="T7" fmla="*/ 0 h 3333"/>
                <a:gd name="T8" fmla="*/ 2147483646 w 676"/>
                <a:gd name="T9" fmla="*/ 0 h 3333"/>
                <a:gd name="T10" fmla="*/ 0 w 676"/>
                <a:gd name="T11" fmla="*/ 2147483646 h 3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spcBef>
                  <a:spcPct val="0"/>
                </a:spcBef>
                <a:spcAft>
                  <a:spcPct val="0"/>
                </a:spcAft>
              </a:pPr>
              <a:endParaRPr lang="en-GB">
                <a:solidFill>
                  <a:srgbClr val="00B0F0"/>
                </a:solidFill>
                <a:latin typeface="Arial" charset="0"/>
                <a:ea typeface="Microsoft YaHei" charset="-122"/>
              </a:endParaRPr>
            </a:p>
          </p:txBody>
        </p:sp>
        <p:sp>
          <p:nvSpPr>
            <p:cNvPr id="16" name="Freeform 7"/>
            <p:cNvSpPr/>
            <p:nvPr/>
          </p:nvSpPr>
          <p:spPr bwMode="auto">
            <a:xfrm>
              <a:off x="0" y="0"/>
              <a:ext cx="758287" cy="4624389"/>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4"/>
              <a:ext cx="905897" cy="1195387"/>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1"/>
              <a:ext cx="1488004"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1"/>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4"/>
              <a:ext cx="1378487" cy="1500187"/>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1027" name="Title Placeholder 1"/>
          <p:cNvSpPr>
            <a:spLocks noGrp="1" noChangeArrowheads="1"/>
          </p:cNvSpPr>
          <p:nvPr>
            <p:ph type="title"/>
          </p:nvPr>
        </p:nvSpPr>
        <p:spPr bwMode="auto">
          <a:xfrm>
            <a:off x="982266" y="457200"/>
            <a:ext cx="7704534"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noChangeArrowheads="1"/>
          </p:cNvSpPr>
          <p:nvPr>
            <p:ph type="body" idx="1"/>
          </p:nvPr>
        </p:nvSpPr>
        <p:spPr bwMode="auto">
          <a:xfrm>
            <a:off x="982266" y="2667001"/>
            <a:ext cx="7704534"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7359254" y="6116639"/>
            <a:ext cx="857250" cy="365125"/>
          </a:xfrm>
          <a:prstGeom prst="rect">
            <a:avLst/>
          </a:prstGeom>
        </p:spPr>
        <p:txBody>
          <a:bodyPr vert="horz" lIns="91440" tIns="45720" rIns="91440" bIns="45720" rtlCol="0" anchor="ctr"/>
          <a:lstStyle>
            <a:lvl1pPr algn="r">
              <a:defRPr sz="1000" b="0" i="0">
                <a:solidFill>
                  <a:prstClr val="black">
                    <a:tint val="75000"/>
                  </a:prstClr>
                </a:solidFill>
                <a:effectLst/>
                <a:latin typeface="+mn-lt"/>
                <a:ea typeface="Microsoft YaHei" panose="020B0503020204020204" pitchFamily="34" charset="-122"/>
              </a:defRPr>
            </a:lvl1pPr>
          </a:lstStyle>
          <a:p>
            <a:pPr defTabSz="449263" eaLnBrk="0" fontAlgn="base" hangingPunct="0">
              <a:spcBef>
                <a:spcPct val="0"/>
              </a:spcBef>
              <a:spcAft>
                <a:spcPct val="0"/>
              </a:spcAft>
              <a:defRPr/>
            </a:pPr>
            <a:fld id="{93EAD9F3-429D-4F3B-9554-F3864A91ADA2}" type="datetimeFigureOut">
              <a:rPr lang="en-GB"/>
              <a:pPr defTabSz="449263" eaLnBrk="0" fontAlgn="base" hangingPunct="0">
                <a:spcBef>
                  <a:spcPct val="0"/>
                </a:spcBef>
                <a:spcAft>
                  <a:spcPct val="0"/>
                </a:spcAft>
                <a:defRPr/>
              </a:pPr>
              <a:t>20/09/2022</a:t>
            </a:fld>
            <a:endParaRPr lang="en-GB" dirty="0"/>
          </a:p>
        </p:txBody>
      </p:sp>
      <p:sp>
        <p:nvSpPr>
          <p:cNvPr id="5" name="Footer Placeholder 4"/>
          <p:cNvSpPr>
            <a:spLocks noGrp="1"/>
          </p:cNvSpPr>
          <p:nvPr>
            <p:ph type="ftr" sz="quarter" idx="3"/>
          </p:nvPr>
        </p:nvSpPr>
        <p:spPr>
          <a:xfrm>
            <a:off x="1987154" y="6116639"/>
            <a:ext cx="5314950" cy="365125"/>
          </a:xfrm>
          <a:prstGeom prst="rect">
            <a:avLst/>
          </a:prstGeom>
        </p:spPr>
        <p:txBody>
          <a:bodyPr vert="horz" lIns="91440" tIns="45720" rIns="91440" bIns="45720" rtlCol="0" anchor="ctr"/>
          <a:lstStyle>
            <a:lvl1pPr algn="l">
              <a:defRPr sz="1000" b="0" i="0">
                <a:solidFill>
                  <a:prstClr val="black">
                    <a:tint val="75000"/>
                  </a:prstClr>
                </a:solidFill>
                <a:effectLst/>
                <a:latin typeface="+mn-lt"/>
                <a:ea typeface="Microsoft YaHei" panose="020B0503020204020204" pitchFamily="34" charset="-122"/>
              </a:defRPr>
            </a:lvl1pPr>
          </a:lstStyle>
          <a:p>
            <a:pPr defTabSz="449263" eaLnBrk="0" fontAlgn="base" hangingPunct="0">
              <a:spcBef>
                <a:spcPct val="0"/>
              </a:spcBef>
              <a:spcAft>
                <a:spcPct val="0"/>
              </a:spcAft>
              <a:defRPr/>
            </a:pPr>
            <a:endParaRPr lang="en-GB"/>
          </a:p>
        </p:txBody>
      </p:sp>
      <p:sp>
        <p:nvSpPr>
          <p:cNvPr id="6" name="Slide Number Placeholder 5"/>
          <p:cNvSpPr>
            <a:spLocks noGrp="1"/>
          </p:cNvSpPr>
          <p:nvPr>
            <p:ph type="sldNum" sz="quarter" idx="4"/>
          </p:nvPr>
        </p:nvSpPr>
        <p:spPr>
          <a:xfrm>
            <a:off x="8273653" y="6116639"/>
            <a:ext cx="413147"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A50021"/>
                </a:solidFill>
                <a:latin typeface="Corbel" pitchFamily="34" charset="0"/>
              </a:defRPr>
            </a:lvl1pPr>
          </a:lstStyle>
          <a:p>
            <a:pPr defTabSz="449263" eaLnBrk="0" fontAlgn="base" hangingPunct="0">
              <a:spcBef>
                <a:spcPct val="0"/>
              </a:spcBef>
              <a:spcAft>
                <a:spcPct val="0"/>
              </a:spcAft>
            </a:pPr>
            <a:fld id="{B54B9F7F-8DF1-4778-818D-48D600CD5C10}" type="slidenum">
              <a:rPr lang="en-GB" altLang="en-US">
                <a:ea typeface="Microsoft YaHei" charset="-122"/>
              </a:rPr>
              <a:pPr defTabSz="449263" eaLnBrk="0" fontAlgn="base" hangingPunct="0">
                <a:spcBef>
                  <a:spcPct val="0"/>
                </a:spcBef>
                <a:spcAft>
                  <a:spcPct val="0"/>
                </a:spcAft>
              </a:pPr>
              <a:t>‹#›</a:t>
            </a:fld>
            <a:endParaRPr lang="en-GB" altLang="en-US">
              <a:ea typeface="Microsoft YaHei" charset="-122"/>
            </a:endParaRPr>
          </a:p>
        </p:txBody>
      </p:sp>
    </p:spTree>
    <p:extLst>
      <p:ext uri="{BB962C8B-B14F-4D97-AF65-F5344CB8AC3E}">
        <p14:creationId xmlns:p14="http://schemas.microsoft.com/office/powerpoint/2010/main" val="3995737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Lst>
  <p:txStyles>
    <p:title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rgbClr val="730026"/>
        </a:buClr>
        <a:buSzPct val="145000"/>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730026"/>
        </a:buClr>
        <a:buSzPct val="145000"/>
        <a:buFont typeface="Arial"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730026"/>
        </a:buClr>
        <a:buSzPct val="145000"/>
        <a:buFont typeface="Arial"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730026"/>
        </a:buClr>
        <a:buSzPct val="145000"/>
        <a:buFont typeface="Arial"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730026"/>
        </a:buClr>
        <a:buSzPct val="145000"/>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8028384" y="260648"/>
            <a:ext cx="918102"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170511" y="1628800"/>
            <a:ext cx="8802978"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sym typeface="Calibri" panose="020F0502020204030204" pitchFamily="34" charset="0"/>
            </a:endParaRPr>
          </a:p>
        </p:txBody>
      </p:sp>
    </p:spTree>
    <p:extLst>
      <p:ext uri="{BB962C8B-B14F-4D97-AF65-F5344CB8AC3E}">
        <p14:creationId xmlns:p14="http://schemas.microsoft.com/office/powerpoint/2010/main" val="1196339882"/>
      </p:ext>
    </p:extLst>
  </p:cSld>
  <p:clrMap bg1="lt1" tx1="dk1" bg2="lt2" tx2="dk2" accent1="accent1" accent2="accent2" accent3="accent3" accent4="accent4" accent5="accent5" accent6="accent6" hlink="hlink" folHlink="folHlink"/>
  <p:sldLayoutIdLst>
    <p:sldLayoutId id="2147483680"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www.saferinternet.org.uk/" TargetMode="External"/><Relationship Id="rId7" Type="http://schemas.openxmlformats.org/officeDocument/2006/relationships/image" Target="../media/image44.png"/><Relationship Id="rId2" Type="http://schemas.openxmlformats.org/officeDocument/2006/relationships/hyperlink" Target="http://www.esafetytraining.org/" TargetMode="External"/><Relationship Id="rId1" Type="http://schemas.openxmlformats.org/officeDocument/2006/relationships/slideLayout" Target="../slideLayouts/slideLayout2.xml"/><Relationship Id="rId6" Type="http://schemas.openxmlformats.org/officeDocument/2006/relationships/hyperlink" Target="https://www.nspcc.org.uk/keeping-children-safe/online-safety/" TargetMode="External"/><Relationship Id="rId11" Type="http://schemas.openxmlformats.org/officeDocument/2006/relationships/image" Target="../media/image48.png"/><Relationship Id="rId5" Type="http://schemas.openxmlformats.org/officeDocument/2006/relationships/hyperlink" Target="http://www.thinkuknow.co.uk/" TargetMode="External"/><Relationship Id="rId10" Type="http://schemas.openxmlformats.org/officeDocument/2006/relationships/image" Target="../media/image47.png"/><Relationship Id="rId4" Type="http://schemas.openxmlformats.org/officeDocument/2006/relationships/hyperlink" Target="http://www.childnet.com/" TargetMode="External"/><Relationship Id="rId9"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littlewandlelettersandsounds.org.uk/resources/for-parents/" TargetMode="External"/><Relationship Id="rId1" Type="http://schemas.openxmlformats.org/officeDocument/2006/relationships/slideLayout" Target="../slideLayouts/slideLayout7.xml"/><Relationship Id="rId4" Type="http://schemas.openxmlformats.org/officeDocument/2006/relationships/image" Target="../media/image17.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FE0EDA6-8596-9AE2-979F-161139FFB0A5}"/>
              </a:ext>
            </a:extLst>
          </p:cNvPr>
          <p:cNvSpPr txBox="1">
            <a:spLocks/>
          </p:cNvSpPr>
          <p:nvPr/>
        </p:nvSpPr>
        <p:spPr>
          <a:xfrm>
            <a:off x="611560" y="3645024"/>
            <a:ext cx="7766936" cy="1971971"/>
          </a:xfrm>
          <a:prstGeom prst="rect">
            <a:avLst/>
          </a:prstGeom>
        </p:spPr>
        <p:txBody>
          <a:bodyPr>
            <a:normAutofit fontScale="85000" lnSpcReduction="20000"/>
          </a:bodyPr>
          <a:lstStyle>
            <a:lvl1pPr marL="285750" indent="-285750" algn="l" defTabSz="457200" rtl="0" eaLnBrk="0" fontAlgn="base" hangingPunct="0">
              <a:spcBef>
                <a:spcPct val="20000"/>
              </a:spcBef>
              <a:spcAft>
                <a:spcPts val="600"/>
              </a:spcAft>
              <a:buClr>
                <a:srgbClr val="730026"/>
              </a:buClr>
              <a:buSzPct val="145000"/>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730026"/>
              </a:buClr>
              <a:buSzPct val="145000"/>
              <a:buFont typeface="Arial"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730026"/>
              </a:buClr>
              <a:buSzPct val="145000"/>
              <a:buFont typeface="Arial"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730026"/>
              </a:buClr>
              <a:buSzPct val="145000"/>
              <a:buFont typeface="Arial"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730026"/>
              </a:buClr>
              <a:buSzPct val="145000"/>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ctr"/>
            <a:r>
              <a:rPr lang="en-GB"/>
              <a:t>September 2022</a:t>
            </a:r>
          </a:p>
          <a:p>
            <a:endParaRPr lang="en-GB"/>
          </a:p>
          <a:p>
            <a:pPr algn="ctr"/>
            <a:r>
              <a:rPr lang="en-GB"/>
              <a:t>Mrs Strickland (Satellites)</a:t>
            </a:r>
          </a:p>
          <a:p>
            <a:pPr algn="ctr"/>
            <a:r>
              <a:rPr lang="en-GB"/>
              <a:t>Miss Brand (Asteroids)</a:t>
            </a:r>
          </a:p>
          <a:p>
            <a:pPr algn="ctr"/>
            <a:r>
              <a:rPr lang="en-GB"/>
              <a:t>Mrs Larn/Mrs Hugget (Galaxies)</a:t>
            </a:r>
            <a:endParaRPr lang="en-GB" dirty="0"/>
          </a:p>
        </p:txBody>
      </p:sp>
      <p:sp>
        <p:nvSpPr>
          <p:cNvPr id="3" name="Title 1">
            <a:extLst>
              <a:ext uri="{FF2B5EF4-FFF2-40B4-BE49-F238E27FC236}">
                <a16:creationId xmlns:a16="http://schemas.microsoft.com/office/drawing/2014/main" id="{FD994ABE-4F75-DB74-5DEE-4465FEF91075}"/>
              </a:ext>
            </a:extLst>
          </p:cNvPr>
          <p:cNvSpPr txBox="1">
            <a:spLocks/>
          </p:cNvSpPr>
          <p:nvPr/>
        </p:nvSpPr>
        <p:spPr>
          <a:xfrm>
            <a:off x="827584" y="2605849"/>
            <a:ext cx="7766936" cy="1646302"/>
          </a:xfrm>
          <a:prstGeom prst="rect">
            <a:avLst/>
          </a:prstGeom>
        </p:spPr>
        <p:txBody>
          <a:bodyPr/>
          <a:lst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Year 2 Curriculum Meeting </a:t>
            </a:r>
          </a:p>
        </p:txBody>
      </p:sp>
      <p:pic>
        <p:nvPicPr>
          <p:cNvPr id="4" name="Picture 2" descr="C:\Users\ITadmin\AppData\Local\Microsoft\Windows\Temporary Internet Files\Content.IE5\W29HHZKZ\ap8_kids1[1].gif">
            <a:extLst>
              <a:ext uri="{FF2B5EF4-FFF2-40B4-BE49-F238E27FC236}">
                <a16:creationId xmlns:a16="http://schemas.microsoft.com/office/drawing/2014/main" id="{0B70F247-267D-B45E-F629-312E25CFD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278130"/>
            <a:ext cx="3943350" cy="1452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89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 Slide Show - [LS-PowerPoint-for-parents-presentation-1] - Microsoft PowerPoint"/>
          <p:cNvPicPr>
            <a:picLocks noChangeAspect="1"/>
          </p:cNvPicPr>
          <p:nvPr/>
        </p:nvPicPr>
        <p:blipFill rotWithShape="1">
          <a:blip r:embed="rId2">
            <a:extLst>
              <a:ext uri="{28A0092B-C50C-407E-A947-70E740481C1C}">
                <a14:useLocalDpi xmlns:a14="http://schemas.microsoft.com/office/drawing/2010/main" val="0"/>
              </a:ext>
            </a:extLst>
          </a:blip>
          <a:srcRect l="6846" t="25695" r="6846" b="5705"/>
          <a:stretch/>
        </p:blipFill>
        <p:spPr>
          <a:xfrm>
            <a:off x="226178" y="980728"/>
            <a:ext cx="8861166" cy="3791610"/>
          </a:xfrm>
          <a:prstGeom prst="rect">
            <a:avLst/>
          </a:prstGeo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5301208"/>
            <a:ext cx="1238250"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831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570026" y="2294874"/>
            <a:ext cx="3294366" cy="3294366"/>
          </a:xfrm>
        </p:spPr>
        <p:txBody>
          <a:bodyPr vert="horz" wrap="square" lIns="68580" tIns="34290" rIns="68580" bIns="34290" numCol="1" anchor="ctr" anchorCtr="0" compatLnSpc="1">
            <a:prstTxWarp prst="textNoShape">
              <a:avLst/>
            </a:prstTxWarp>
          </a:bodyPr>
          <a:lstStyle/>
          <a:p>
            <a:pPr marL="0" indent="0">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1043608" y="1124744"/>
            <a:ext cx="7344816" cy="864096"/>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3833702" y="2294874"/>
            <a:ext cx="5077569" cy="3186354"/>
          </a:xfrm>
          <a:prstGeom prst="roundRect">
            <a:avLst>
              <a:gd name="adj" fmla="val 2638"/>
            </a:avLst>
          </a:prstGeom>
        </p:spPr>
      </p:pic>
      <p:sp>
        <p:nvSpPr>
          <p:cNvPr id="4" name="Title 1">
            <a:extLst>
              <a:ext uri="{FF2B5EF4-FFF2-40B4-BE49-F238E27FC236}">
                <a16:creationId xmlns:a16="http://schemas.microsoft.com/office/drawing/2014/main" id="{2D6AA668-87A6-EE4D-227C-1393EA14A1F8}"/>
              </a:ext>
            </a:extLst>
          </p:cNvPr>
          <p:cNvSpPr txBox="1">
            <a:spLocks/>
          </p:cNvSpPr>
          <p:nvPr/>
        </p:nvSpPr>
        <p:spPr>
          <a:xfrm>
            <a:off x="3599892" y="311327"/>
            <a:ext cx="1944216" cy="1320800"/>
          </a:xfrm>
          <a:prstGeom prst="rect">
            <a:avLst/>
          </a:prstGeom>
        </p:spPr>
        <p:txBody>
          <a:bodyPr/>
          <a:lst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Phonics </a:t>
            </a:r>
          </a:p>
        </p:txBody>
      </p:sp>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that is still used in Year 2:</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467544" y="2456892"/>
            <a:ext cx="3456384" cy="5400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5166066" y="2434985"/>
            <a:ext cx="3456384" cy="5400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467544" y="3191069"/>
            <a:ext cx="3456384" cy="5400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5166066" y="3169163"/>
            <a:ext cx="3456384" cy="5400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468812" y="3947153"/>
            <a:ext cx="3456384" cy="5400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5167334" y="3925247"/>
            <a:ext cx="3456384" cy="5400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467544" y="4702628"/>
            <a:ext cx="3456384" cy="5400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a:xfrm>
            <a:off x="1308622" y="260648"/>
            <a:ext cx="7344816" cy="1152128"/>
          </a:xfrm>
        </p:spPr>
        <p:txBody>
          <a:bodyPr/>
          <a:lstStyle/>
          <a:p>
            <a:r>
              <a:rPr lang="en-US" dirty="0"/>
              <a:t>Your child has learnt the alphabetic code and completed their phonics screening check:</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966613" y="1853824"/>
            <a:ext cx="3638196" cy="4067793"/>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5015929" y="2204864"/>
            <a:ext cx="3638196" cy="3365715"/>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3049485" y="2391527"/>
            <a:ext cx="1507734" cy="2157311"/>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428613" y="2391528"/>
            <a:ext cx="1543490" cy="2222864"/>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a:xfrm>
            <a:off x="884811" y="331646"/>
            <a:ext cx="7344816" cy="1152128"/>
          </a:xfrm>
        </p:spPr>
        <p:txBody>
          <a:bodyPr/>
          <a:lstStyle/>
          <a:p>
            <a:r>
              <a:rPr lang="en-US" dirty="0"/>
              <a:t>How can we make learning stick in Year 2?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135440" y="2920545"/>
            <a:ext cx="1238363" cy="1256589"/>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5870066" y="2611917"/>
            <a:ext cx="2047886" cy="1287686"/>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6840252" y="4023066"/>
            <a:ext cx="2047886" cy="1270924"/>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3944138" y="3255760"/>
            <a:ext cx="1513693" cy="2181149"/>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383775" y="3273638"/>
            <a:ext cx="1537531" cy="216327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5265D81-2FDB-5F71-0672-454EB0AED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340768"/>
            <a:ext cx="7198201" cy="4057056"/>
          </a:xfrm>
          <a:prstGeom prst="rect">
            <a:avLst/>
          </a:prstGeom>
        </p:spPr>
      </p:pic>
    </p:spTree>
    <p:extLst>
      <p:ext uri="{BB962C8B-B14F-4D97-AF65-F5344CB8AC3E}">
        <p14:creationId xmlns:p14="http://schemas.microsoft.com/office/powerpoint/2010/main" val="1114822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1870603" y="2193850"/>
            <a:ext cx="2329531" cy="3333162"/>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4800669" y="2176050"/>
            <a:ext cx="2338738" cy="3369993"/>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197514" y="2078850"/>
            <a:ext cx="8748972" cy="3726414"/>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359532" y="2510898"/>
            <a:ext cx="3942438" cy="3294366"/>
          </a:xfrm>
        </p:spPr>
        <p:txBody>
          <a:bodyPr/>
          <a:lstStyle/>
          <a:p>
            <a:pPr marL="0" indent="0" algn="ctr">
              <a:buNone/>
            </a:pPr>
            <a:r>
              <a:rPr lang="en-US" sz="6000" u="sng" dirty="0">
                <a:solidFill>
                  <a:schemeClr val="accent2"/>
                </a:solidFill>
                <a:latin typeface="+mj-lt"/>
                <a:ea typeface="Sassoon Infant Rg" panose="02000503030000020003" pitchFamily="2" charset="0"/>
              </a:rPr>
              <a:t>sh</a:t>
            </a:r>
            <a:r>
              <a:rPr lang="en-US" sz="6000" dirty="0">
                <a:solidFill>
                  <a:schemeClr val="tx1"/>
                </a:solidFill>
                <a:latin typeface="+mj-lt"/>
                <a:ea typeface="Sassoon Infant Rg" panose="02000503030000020003" pitchFamily="2" charset="0"/>
              </a:rPr>
              <a:t>ell</a:t>
            </a:r>
          </a:p>
          <a:p>
            <a:pPr marL="0" indent="0" algn="ctr">
              <a:buNone/>
            </a:pPr>
            <a:r>
              <a:rPr lang="en-US" sz="6000" u="sng" dirty="0">
                <a:solidFill>
                  <a:schemeClr val="accent2"/>
                </a:solidFill>
                <a:latin typeface="+mj-lt"/>
                <a:ea typeface="Sassoon Infant Rg" panose="02000503030000020003" pitchFamily="2" charset="0"/>
              </a:rPr>
              <a:t>ch</a:t>
            </a:r>
            <a:r>
              <a:rPr lang="en-US" sz="6000" dirty="0">
                <a:solidFill>
                  <a:schemeClr val="tx1"/>
                </a:solidFill>
                <a:latin typeface="+mj-lt"/>
                <a:ea typeface="Sassoon Infant Rg" panose="02000503030000020003" pitchFamily="2" charset="0"/>
              </a:rPr>
              <a:t>ef</a:t>
            </a:r>
          </a:p>
          <a:p>
            <a:pPr marL="0" indent="0" algn="ctr">
              <a:buNone/>
            </a:pPr>
            <a:r>
              <a:rPr lang="en-US" sz="6000" dirty="0">
                <a:solidFill>
                  <a:schemeClr val="tx1"/>
                </a:solidFill>
                <a:latin typeface="+mj-lt"/>
                <a:ea typeface="Sassoon Infant Rg" panose="02000503030000020003" pitchFamily="2" charset="0"/>
              </a:rPr>
              <a:t>spe</a:t>
            </a:r>
            <a:r>
              <a:rPr lang="en-US" sz="6000" u="sng" dirty="0">
                <a:solidFill>
                  <a:schemeClr val="accent2"/>
                </a:solidFill>
                <a:latin typeface="+mj-lt"/>
                <a:ea typeface="Sassoon Infant Rg" panose="02000503030000020003" pitchFamily="2" charset="0"/>
              </a:rPr>
              <a:t>ci</a:t>
            </a:r>
            <a:r>
              <a:rPr lang="en-US" sz="6000" dirty="0">
                <a:solidFill>
                  <a:schemeClr val="tx1"/>
                </a:solidFill>
                <a:latin typeface="+mj-lt"/>
                <a:ea typeface="Sassoon Infant Rg" panose="02000503030000020003" pitchFamily="2" charset="0"/>
              </a:rPr>
              <a:t>al</a:t>
            </a:r>
            <a:endParaRPr lang="en-US" sz="72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359532" y="1106742"/>
            <a:ext cx="7344816" cy="864096"/>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4680012" y="2510898"/>
            <a:ext cx="3942438" cy="3294366"/>
          </a:xfrm>
        </p:spPr>
        <p:txBody>
          <a:bodyPr/>
          <a:lstStyle/>
          <a:p>
            <a:pPr marL="0" indent="0" algn="ctr">
              <a:buNone/>
            </a:pPr>
            <a:r>
              <a:rPr lang="en-US" sz="6000" dirty="0">
                <a:solidFill>
                  <a:schemeClr val="tx1"/>
                </a:solidFill>
                <a:latin typeface="+mj-lt"/>
                <a:ea typeface="Sassoon Infant Rg" panose="02000503030000020003" pitchFamily="2" charset="0"/>
              </a:rPr>
              <a:t>cap</a:t>
            </a:r>
            <a:r>
              <a:rPr lang="en-US" sz="6000" u="sng" dirty="0">
                <a:solidFill>
                  <a:schemeClr val="accent2"/>
                </a:solidFill>
                <a:latin typeface="+mj-lt"/>
                <a:ea typeface="Sassoon Infant Rg" panose="02000503030000020003" pitchFamily="2" charset="0"/>
              </a:rPr>
              <a:t>ti</a:t>
            </a:r>
            <a:r>
              <a:rPr lang="en-US" sz="6000" dirty="0">
                <a:solidFill>
                  <a:schemeClr val="tx1"/>
                </a:solidFill>
                <a:latin typeface="+mj-lt"/>
                <a:ea typeface="Sassoon Infant Rg" panose="02000503030000020003" pitchFamily="2" charset="0"/>
              </a:rPr>
              <a:t>on</a:t>
            </a:r>
          </a:p>
          <a:p>
            <a:pPr marL="0" indent="0" algn="ctr">
              <a:buNone/>
            </a:pPr>
            <a:r>
              <a:rPr lang="en-US" sz="6000" dirty="0">
                <a:solidFill>
                  <a:schemeClr val="tx1"/>
                </a:solidFill>
                <a:latin typeface="+mj-lt"/>
                <a:ea typeface="Sassoon Infant Rg" panose="02000503030000020003" pitchFamily="2" charset="0"/>
              </a:rPr>
              <a:t>man</a:t>
            </a:r>
            <a:r>
              <a:rPr lang="en-US" sz="6000" u="sng" dirty="0">
                <a:solidFill>
                  <a:schemeClr val="accent2"/>
                </a:solidFill>
                <a:latin typeface="+mj-lt"/>
                <a:ea typeface="Sassoon Infant Rg" panose="02000503030000020003" pitchFamily="2" charset="0"/>
              </a:rPr>
              <a:t>si</a:t>
            </a:r>
            <a:r>
              <a:rPr lang="en-US" sz="6000" dirty="0">
                <a:solidFill>
                  <a:schemeClr val="tx1"/>
                </a:solidFill>
                <a:latin typeface="+mj-lt"/>
                <a:ea typeface="Sassoon Infant Rg" panose="02000503030000020003" pitchFamily="2" charset="0"/>
              </a:rPr>
              <a:t>on</a:t>
            </a:r>
          </a:p>
          <a:p>
            <a:pPr marL="0" indent="0" algn="ctr">
              <a:buNone/>
            </a:pPr>
            <a:r>
              <a:rPr lang="en-US" sz="6000" dirty="0">
                <a:solidFill>
                  <a:schemeClr val="tx1"/>
                </a:solidFill>
                <a:latin typeface="+mj-lt"/>
                <a:ea typeface="Sassoon Infant Rg" panose="02000503030000020003" pitchFamily="2" charset="0"/>
              </a:rPr>
              <a:t>pa</a:t>
            </a:r>
            <a:r>
              <a:rPr lang="en-US" sz="6000" u="sng" dirty="0">
                <a:solidFill>
                  <a:schemeClr val="accent2"/>
                </a:solidFill>
                <a:latin typeface="+mj-lt"/>
                <a:ea typeface="Sassoon Infant Rg" panose="02000503030000020003" pitchFamily="2" charset="0"/>
              </a:rPr>
              <a:t>ssi</a:t>
            </a:r>
            <a:r>
              <a:rPr lang="en-US" sz="6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611560" y="2348880"/>
            <a:ext cx="3132348" cy="2808312"/>
          </a:xfrm>
        </p:spPr>
        <p:txBody>
          <a:bodyPr/>
          <a:lstStyle/>
          <a:p>
            <a:r>
              <a:rPr lang="en-US" dirty="0">
                <a:solidFill>
                  <a:schemeClr val="tx1"/>
                </a:solidFill>
              </a:rPr>
              <a:t>Say the word.</a:t>
            </a:r>
          </a:p>
          <a:p>
            <a:r>
              <a:rPr lang="en-US" dirty="0">
                <a:solidFill>
                  <a:schemeClr val="tx1"/>
                </a:solidFill>
              </a:rPr>
              <a:t>Segment the sounds.</a:t>
            </a:r>
          </a:p>
          <a:p>
            <a:r>
              <a:rPr lang="en-US" dirty="0">
                <a:solidFill>
                  <a:schemeClr val="tx1"/>
                </a:solidFill>
              </a:rPr>
              <a:t>Count the sounds.</a:t>
            </a:r>
          </a:p>
          <a:p>
            <a:r>
              <a:rPr lang="en-US"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68440" y="2208161"/>
            <a:ext cx="5055987" cy="3367844"/>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DEE7FB-1E6B-BD22-46C8-B95D89DC5A77}"/>
              </a:ext>
            </a:extLst>
          </p:cNvPr>
          <p:cNvSpPr>
            <a:spLocks noGrp="1"/>
          </p:cNvSpPr>
          <p:nvPr>
            <p:ph type="title"/>
          </p:nvPr>
        </p:nvSpPr>
        <p:spPr>
          <a:xfrm>
            <a:off x="359532" y="1106742"/>
            <a:ext cx="7074786" cy="540060"/>
          </a:xfrm>
        </p:spPr>
        <p:txBody>
          <a:bodyPr/>
          <a:lstStyle/>
          <a:p>
            <a:pPr algn="ctr"/>
            <a:r>
              <a:rPr lang="en-GB" dirty="0"/>
              <a:t>Grow the code</a:t>
            </a:r>
          </a:p>
        </p:txBody>
      </p:sp>
      <p:pic>
        <p:nvPicPr>
          <p:cNvPr id="6" name="Picture 5">
            <a:extLst>
              <a:ext uri="{FF2B5EF4-FFF2-40B4-BE49-F238E27FC236}">
                <a16:creationId xmlns:a16="http://schemas.microsoft.com/office/drawing/2014/main" id="{8D5FFE19-E881-DAF3-A3CA-F46A93A964D7}"/>
              </a:ext>
            </a:extLst>
          </p:cNvPr>
          <p:cNvPicPr>
            <a:picLocks noChangeAspect="1"/>
          </p:cNvPicPr>
          <p:nvPr/>
        </p:nvPicPr>
        <p:blipFill>
          <a:blip r:embed="rId2"/>
          <a:stretch>
            <a:fillRect/>
          </a:stretch>
        </p:blipFill>
        <p:spPr>
          <a:xfrm>
            <a:off x="1456426" y="1956890"/>
            <a:ext cx="5526408" cy="3942438"/>
          </a:xfrm>
          <a:prstGeom prst="rect">
            <a:avLst/>
          </a:prstGeom>
        </p:spPr>
      </p:pic>
    </p:spTree>
    <p:extLst>
      <p:ext uri="{BB962C8B-B14F-4D97-AF65-F5344CB8AC3E}">
        <p14:creationId xmlns:p14="http://schemas.microsoft.com/office/powerpoint/2010/main" val="2741822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9506" y="2492896"/>
            <a:ext cx="7200800" cy="1107996"/>
          </a:xfrm>
          <a:prstGeom prst="rect">
            <a:avLst/>
          </a:prstGeom>
          <a:noFill/>
        </p:spPr>
        <p:txBody>
          <a:bodyPr wrap="square" rtlCol="0">
            <a:spAutoFit/>
          </a:bodyPr>
          <a:lstStyle/>
          <a:p>
            <a:pPr algn="ctr"/>
            <a:r>
              <a:rPr lang="en-GB" sz="6600" b="1" u="sng" dirty="0"/>
              <a:t>Reading</a:t>
            </a:r>
          </a:p>
        </p:txBody>
      </p:sp>
    </p:spTree>
    <p:extLst>
      <p:ext uri="{BB962C8B-B14F-4D97-AF65-F5344CB8AC3E}">
        <p14:creationId xmlns:p14="http://schemas.microsoft.com/office/powerpoint/2010/main" val="2543174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C5F5582-7E68-CC03-D564-A10500233259}"/>
              </a:ext>
            </a:extLst>
          </p:cNvPr>
          <p:cNvSpPr txBox="1">
            <a:spLocks/>
          </p:cNvSpPr>
          <p:nvPr/>
        </p:nvSpPr>
        <p:spPr>
          <a:xfrm>
            <a:off x="971600" y="188640"/>
            <a:ext cx="7855106" cy="3096344"/>
          </a:xfrm>
          <a:prstGeom prst="rect">
            <a:avLst/>
          </a:prstGeom>
        </p:spPr>
        <p:txBody>
          <a:bodyPr>
            <a:normAutofit fontScale="92500"/>
          </a:bodyPr>
          <a:lstStyle>
            <a:lvl1pPr marL="285750" indent="-285750" algn="l" defTabSz="457200" rtl="0" eaLnBrk="0" fontAlgn="base" hangingPunct="0">
              <a:spcBef>
                <a:spcPct val="20000"/>
              </a:spcBef>
              <a:spcAft>
                <a:spcPts val="600"/>
              </a:spcAft>
              <a:buClr>
                <a:srgbClr val="730026"/>
              </a:buClr>
              <a:buSzPct val="145000"/>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730026"/>
              </a:buClr>
              <a:buSzPct val="145000"/>
              <a:buFont typeface="Arial"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730026"/>
              </a:buClr>
              <a:buSzPct val="145000"/>
              <a:buFont typeface="Arial"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730026"/>
              </a:buClr>
              <a:buSzPct val="145000"/>
              <a:buFont typeface="Arial"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730026"/>
              </a:buClr>
              <a:buSzPct val="145000"/>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charset="0"/>
              <a:buNone/>
            </a:pPr>
            <a:endParaRPr lang="en-GB" dirty="0"/>
          </a:p>
          <a:p>
            <a:r>
              <a:rPr lang="en-GB" dirty="0"/>
              <a:t>Phonic sessions will continue for at least the first half</a:t>
            </a:r>
          </a:p>
          <a:p>
            <a:pPr marL="0" indent="0">
              <a:buNone/>
            </a:pPr>
            <a:r>
              <a:rPr lang="en-GB" dirty="0"/>
              <a:t>     of the Autumn. </a:t>
            </a:r>
          </a:p>
          <a:p>
            <a:endParaRPr lang="en-GB" dirty="0"/>
          </a:p>
          <a:p>
            <a:r>
              <a:rPr lang="en-GB" dirty="0"/>
              <a:t>Children will be practising embedding what they were taught in Year 1 as well as learning any phonemes that are taught as part of the new scheme we are implementing this year.</a:t>
            </a:r>
          </a:p>
          <a:p>
            <a:endParaRPr lang="en-GB" dirty="0"/>
          </a:p>
        </p:txBody>
      </p:sp>
      <p:sp>
        <p:nvSpPr>
          <p:cNvPr id="5" name="Content Placeholder 2">
            <a:extLst>
              <a:ext uri="{FF2B5EF4-FFF2-40B4-BE49-F238E27FC236}">
                <a16:creationId xmlns:a16="http://schemas.microsoft.com/office/drawing/2014/main" id="{579E9998-7632-51C5-B8D9-0DCCBC4863A4}"/>
              </a:ext>
            </a:extLst>
          </p:cNvPr>
          <p:cNvSpPr txBox="1">
            <a:spLocks/>
          </p:cNvSpPr>
          <p:nvPr/>
        </p:nvSpPr>
        <p:spPr>
          <a:xfrm>
            <a:off x="910250" y="2492896"/>
            <a:ext cx="7977805" cy="2966979"/>
          </a:xfrm>
          <a:prstGeom prst="rect">
            <a:avLst/>
          </a:prstGeom>
        </p:spPr>
        <p:txBody>
          <a:bodyPr/>
          <a:lstStyle>
            <a:lvl1pPr marL="285750" indent="-285750" algn="l" defTabSz="457200" rtl="0" eaLnBrk="0" fontAlgn="base" hangingPunct="0">
              <a:spcBef>
                <a:spcPct val="20000"/>
              </a:spcBef>
              <a:spcAft>
                <a:spcPts val="600"/>
              </a:spcAft>
              <a:buClr>
                <a:srgbClr val="730026"/>
              </a:buClr>
              <a:buSzPct val="145000"/>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730026"/>
              </a:buClr>
              <a:buSzPct val="145000"/>
              <a:buFont typeface="Arial"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730026"/>
              </a:buClr>
              <a:buSzPct val="145000"/>
              <a:buFont typeface="Arial"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730026"/>
              </a:buClr>
              <a:buSzPct val="145000"/>
              <a:buFont typeface="Arial"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730026"/>
              </a:buClr>
              <a:buSzPct val="145000"/>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GB" dirty="0"/>
          </a:p>
          <a:p>
            <a:endParaRPr lang="en-GB" dirty="0"/>
          </a:p>
          <a:p>
            <a:r>
              <a:rPr lang="en-GB" dirty="0"/>
              <a:t>Any child that did not pass the Phonics Screening Check in June 2022 will have to resit a new check in June 2023.</a:t>
            </a:r>
          </a:p>
          <a:p>
            <a:pPr marL="0" indent="0">
              <a:buFont typeface="Arial" charset="0"/>
              <a:buNone/>
            </a:pPr>
            <a:endParaRPr lang="en-GB" dirty="0"/>
          </a:p>
          <a:p>
            <a:r>
              <a:rPr lang="en-GB" dirty="0"/>
              <a:t>Any child that this applies to will continue to have phonic sessions/support throughout the academic year.</a:t>
            </a:r>
          </a:p>
          <a:p>
            <a:endParaRPr lang="en-GB" dirty="0"/>
          </a:p>
        </p:txBody>
      </p:sp>
    </p:spTree>
    <p:extLst>
      <p:ext uri="{BB962C8B-B14F-4D97-AF65-F5344CB8AC3E}">
        <p14:creationId xmlns:p14="http://schemas.microsoft.com/office/powerpoint/2010/main" val="2161128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37BA32B-1A95-2503-7D75-E1761E0C458A}"/>
              </a:ext>
            </a:extLst>
          </p:cNvPr>
          <p:cNvSpPr txBox="1">
            <a:spLocks/>
          </p:cNvSpPr>
          <p:nvPr/>
        </p:nvSpPr>
        <p:spPr>
          <a:xfrm>
            <a:off x="1043608" y="1412776"/>
            <a:ext cx="7711090" cy="5050172"/>
          </a:xfrm>
          <a:prstGeom prst="rect">
            <a:avLst/>
          </a:prstGeom>
        </p:spPr>
        <p:txBody>
          <a:bodyPr>
            <a:normAutofit fontScale="92500" lnSpcReduction="10000"/>
          </a:bodyPr>
          <a:lstStyle>
            <a:lvl1pPr marL="285750" indent="-285750" algn="l" defTabSz="457200" rtl="0" eaLnBrk="0" fontAlgn="base" hangingPunct="0">
              <a:spcBef>
                <a:spcPct val="20000"/>
              </a:spcBef>
              <a:spcAft>
                <a:spcPts val="600"/>
              </a:spcAft>
              <a:buClr>
                <a:srgbClr val="730026"/>
              </a:buClr>
              <a:buSzPct val="145000"/>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730026"/>
              </a:buClr>
              <a:buSzPct val="145000"/>
              <a:buFont typeface="Arial"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730026"/>
              </a:buClr>
              <a:buSzPct val="145000"/>
              <a:buFont typeface="Arial"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730026"/>
              </a:buClr>
              <a:buSzPct val="145000"/>
              <a:buFont typeface="Arial"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730026"/>
              </a:buClr>
              <a:buSzPct val="145000"/>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charset="0"/>
              <a:buNone/>
            </a:pPr>
            <a:endParaRPr lang="en-GB" sz="1600" dirty="0"/>
          </a:p>
          <a:p>
            <a:r>
              <a:rPr lang="en-GB" sz="2000" dirty="0"/>
              <a:t>No test in writing at the end of Year 2.</a:t>
            </a:r>
          </a:p>
          <a:p>
            <a:endParaRPr lang="en-GB" sz="2000" dirty="0"/>
          </a:p>
          <a:p>
            <a:r>
              <a:rPr lang="en-GB" sz="2000" dirty="0"/>
              <a:t>The Autumn term will focus on the teaching of the Year 2 writing skills, before moving onto </a:t>
            </a:r>
            <a:r>
              <a:rPr lang="en-GB" sz="2000"/>
              <a:t>applying these </a:t>
            </a:r>
            <a:r>
              <a:rPr lang="en-GB" sz="2000" dirty="0"/>
              <a:t>skills in their writing.</a:t>
            </a:r>
          </a:p>
          <a:p>
            <a:endParaRPr lang="en-GB" sz="2000" dirty="0"/>
          </a:p>
          <a:p>
            <a:r>
              <a:rPr lang="en-GB" sz="2000" dirty="0"/>
              <a:t>There will be a range of genres taught throughout the year such as letters, poetry and instructions.</a:t>
            </a:r>
          </a:p>
          <a:p>
            <a:pPr marL="0" indent="0">
              <a:buFont typeface="Arial" charset="0"/>
              <a:buNone/>
            </a:pPr>
            <a:endParaRPr lang="en-GB" sz="2000" dirty="0"/>
          </a:p>
          <a:p>
            <a:r>
              <a:rPr lang="en-GB" sz="2000" dirty="0"/>
              <a:t>We will look at a range of work over a sustained period of time when assessing the children’s writing.</a:t>
            </a:r>
          </a:p>
          <a:p>
            <a:pPr marL="0" indent="0">
              <a:buFont typeface="Arial" charset="0"/>
              <a:buNone/>
            </a:pPr>
            <a:endParaRPr lang="en-GB" sz="2000" dirty="0"/>
          </a:p>
          <a:p>
            <a:r>
              <a:rPr lang="en-GB" sz="2000" dirty="0"/>
              <a:t>We will also look at the quality of writing across a range of subjects for example in Science, History, Geography etc.</a:t>
            </a:r>
          </a:p>
        </p:txBody>
      </p:sp>
      <p:pic>
        <p:nvPicPr>
          <p:cNvPr id="3" name="Picture 2" descr="C:\Users\ITadmin\AppData\Local\Microsoft\Windows\Temporary Internet Files\Content.IE5\1IC0PZGQ\perpage0003[1].jpg">
            <a:extLst>
              <a:ext uri="{FF2B5EF4-FFF2-40B4-BE49-F238E27FC236}">
                <a16:creationId xmlns:a16="http://schemas.microsoft.com/office/drawing/2014/main" id="{B03FEF4C-C982-349E-E5F4-81A01AAAC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6456" y="188640"/>
            <a:ext cx="2045208" cy="158794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3A02C93-2C08-D89A-0BAC-63DF54511F17}"/>
              </a:ext>
            </a:extLst>
          </p:cNvPr>
          <p:cNvSpPr txBox="1">
            <a:spLocks/>
          </p:cNvSpPr>
          <p:nvPr/>
        </p:nvSpPr>
        <p:spPr>
          <a:xfrm>
            <a:off x="251520" y="467138"/>
            <a:ext cx="8236628" cy="1320800"/>
          </a:xfrm>
          <a:prstGeom prst="rect">
            <a:avLst/>
          </a:prstGeom>
        </p:spPr>
        <p:txBody>
          <a:bodyPr/>
          <a:lst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Writing </a:t>
            </a:r>
          </a:p>
        </p:txBody>
      </p:sp>
    </p:spTree>
    <p:extLst>
      <p:ext uri="{BB962C8B-B14F-4D97-AF65-F5344CB8AC3E}">
        <p14:creationId xmlns:p14="http://schemas.microsoft.com/office/powerpoint/2010/main" val="537746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13B55-AC08-D8A6-4FCC-E41B58FB8A96}"/>
              </a:ext>
            </a:extLst>
          </p:cNvPr>
          <p:cNvSpPr txBox="1">
            <a:spLocks/>
          </p:cNvSpPr>
          <p:nvPr/>
        </p:nvSpPr>
        <p:spPr>
          <a:xfrm>
            <a:off x="1187624" y="609600"/>
            <a:ext cx="5472608" cy="1320800"/>
          </a:xfrm>
          <a:prstGeom prst="rect">
            <a:avLst/>
          </a:prstGeom>
        </p:spPr>
        <p:txBody>
          <a:bodyPr/>
          <a:lst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Writing </a:t>
            </a:r>
            <a:endParaRPr lang="en-GB" dirty="0"/>
          </a:p>
        </p:txBody>
      </p:sp>
      <p:pic>
        <p:nvPicPr>
          <p:cNvPr id="3" name="Picture 2">
            <a:extLst>
              <a:ext uri="{FF2B5EF4-FFF2-40B4-BE49-F238E27FC236}">
                <a16:creationId xmlns:a16="http://schemas.microsoft.com/office/drawing/2014/main" id="{6B0449A4-465E-FA85-1946-9EDC8C9EBD82}"/>
              </a:ext>
            </a:extLst>
          </p:cNvPr>
          <p:cNvPicPr>
            <a:picLocks noChangeAspect="1"/>
          </p:cNvPicPr>
          <p:nvPr/>
        </p:nvPicPr>
        <p:blipFill>
          <a:blip r:embed="rId2"/>
          <a:stretch>
            <a:fillRect/>
          </a:stretch>
        </p:blipFill>
        <p:spPr>
          <a:xfrm>
            <a:off x="6876256" y="188640"/>
            <a:ext cx="1741645" cy="1868054"/>
          </a:xfrm>
          <a:prstGeom prst="rect">
            <a:avLst/>
          </a:prstGeom>
        </p:spPr>
      </p:pic>
      <p:sp>
        <p:nvSpPr>
          <p:cNvPr id="4" name="Content Placeholder 2">
            <a:extLst>
              <a:ext uri="{FF2B5EF4-FFF2-40B4-BE49-F238E27FC236}">
                <a16:creationId xmlns:a16="http://schemas.microsoft.com/office/drawing/2014/main" id="{51A8C842-BD41-033B-3805-19A6D3D9811E}"/>
              </a:ext>
            </a:extLst>
          </p:cNvPr>
          <p:cNvSpPr txBox="1">
            <a:spLocks/>
          </p:cNvSpPr>
          <p:nvPr/>
        </p:nvSpPr>
        <p:spPr>
          <a:xfrm>
            <a:off x="971600" y="1628800"/>
            <a:ext cx="7495066" cy="4848836"/>
          </a:xfrm>
          <a:prstGeom prst="rect">
            <a:avLst/>
          </a:prstGeom>
        </p:spPr>
        <p:txBody>
          <a:bodyPr>
            <a:normAutofit fontScale="70000" lnSpcReduction="20000"/>
          </a:bodyPr>
          <a:lstStyle>
            <a:lvl1pPr marL="285750" indent="-285750" algn="l" defTabSz="457200" rtl="0" eaLnBrk="0" fontAlgn="base" hangingPunct="0">
              <a:spcBef>
                <a:spcPct val="20000"/>
              </a:spcBef>
              <a:spcAft>
                <a:spcPts val="600"/>
              </a:spcAft>
              <a:buClr>
                <a:srgbClr val="730026"/>
              </a:buClr>
              <a:buSzPct val="145000"/>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730026"/>
              </a:buClr>
              <a:buSzPct val="145000"/>
              <a:buFont typeface="Arial"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730026"/>
              </a:buClr>
              <a:buSzPct val="145000"/>
              <a:buFont typeface="Arial"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730026"/>
              </a:buClr>
              <a:buSzPct val="145000"/>
              <a:buFont typeface="Arial"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730026"/>
              </a:buClr>
              <a:buSzPct val="145000"/>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charset="0"/>
              <a:buNone/>
            </a:pPr>
            <a:r>
              <a:rPr lang="en-GB" b="1" dirty="0"/>
              <a:t>What do the children need to do to meet </a:t>
            </a:r>
          </a:p>
          <a:p>
            <a:pPr marL="0" indent="0">
              <a:buFont typeface="Arial" charset="0"/>
              <a:buNone/>
            </a:pPr>
            <a:r>
              <a:rPr lang="en-GB" b="1" dirty="0"/>
              <a:t>expectation? </a:t>
            </a:r>
          </a:p>
          <a:p>
            <a:pPr marL="0" indent="0">
              <a:buFont typeface="Arial" charset="0"/>
              <a:buNone/>
            </a:pPr>
            <a:endParaRPr lang="en-GB" dirty="0"/>
          </a:p>
          <a:p>
            <a:r>
              <a:rPr lang="en-GB" dirty="0"/>
              <a:t>Handwriting – To reach the expected level at the end of the year the children will need to ensure letters are the correct size and orientation to each other, especially capital letters.</a:t>
            </a:r>
          </a:p>
          <a:p>
            <a:pPr marL="0" indent="0">
              <a:buFont typeface="Arial" charset="0"/>
              <a:buNone/>
            </a:pPr>
            <a:endParaRPr lang="en-GB" dirty="0"/>
          </a:p>
          <a:p>
            <a:r>
              <a:rPr lang="en-GB" dirty="0"/>
              <a:t>To be working at Greater Depth they will need to demonstrate using horizontal and diagonal strokes for joining their writing, which we will encourage children to do when we feel they are ready. </a:t>
            </a:r>
          </a:p>
          <a:p>
            <a:r>
              <a:rPr lang="en-GB" dirty="0"/>
              <a:t>Spelling – they will need to segment spoken words into phonemes and represent these in graphemes, spelling most of these words correctly and making phonetically plausible attempts at others.</a:t>
            </a:r>
          </a:p>
          <a:p>
            <a:pPr marL="0" indent="0">
              <a:buFont typeface="Arial" charset="0"/>
              <a:buNone/>
            </a:pPr>
            <a:endParaRPr lang="en-GB" dirty="0"/>
          </a:p>
          <a:p>
            <a:r>
              <a:rPr lang="en-GB" dirty="0"/>
              <a:t>Common Exception Words – the children will need to be able to show that they can include most of these words in their writing and spell them correctly.</a:t>
            </a:r>
          </a:p>
          <a:p>
            <a:pPr marL="0" indent="0">
              <a:buFont typeface="Arial" charset="0"/>
              <a:buNone/>
            </a:pPr>
            <a:endParaRPr lang="en-GB" dirty="0"/>
          </a:p>
          <a:p>
            <a:pPr marL="0" indent="0">
              <a:buFont typeface="Arial" charset="0"/>
              <a:buNone/>
            </a:pPr>
            <a:endParaRPr lang="en-GB" dirty="0"/>
          </a:p>
          <a:p>
            <a:pPr marL="0" indent="0">
              <a:buFont typeface="Arial" charset="0"/>
              <a:buNone/>
            </a:pPr>
            <a:endParaRPr lang="en-GB" dirty="0"/>
          </a:p>
        </p:txBody>
      </p:sp>
    </p:spTree>
    <p:extLst>
      <p:ext uri="{BB962C8B-B14F-4D97-AF65-F5344CB8AC3E}">
        <p14:creationId xmlns:p14="http://schemas.microsoft.com/office/powerpoint/2010/main" val="623275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FFE014F-D3C4-4CF3-3975-7BAF725A7444}"/>
              </a:ext>
            </a:extLst>
          </p:cNvPr>
          <p:cNvSpPr txBox="1">
            <a:spLocks/>
          </p:cNvSpPr>
          <p:nvPr/>
        </p:nvSpPr>
        <p:spPr>
          <a:xfrm>
            <a:off x="1403648" y="1988840"/>
            <a:ext cx="3290659" cy="4388731"/>
          </a:xfrm>
          <a:prstGeom prst="rect">
            <a:avLst/>
          </a:prstGeom>
        </p:spPr>
        <p:txBody>
          <a:bodyPr>
            <a:normAutofit/>
          </a:bodyPr>
          <a:lstStyle>
            <a:lvl1pPr marL="285750" indent="-285750" algn="l" defTabSz="457200" rtl="0" eaLnBrk="0" fontAlgn="base" hangingPunct="0">
              <a:spcBef>
                <a:spcPct val="20000"/>
              </a:spcBef>
              <a:spcAft>
                <a:spcPts val="600"/>
              </a:spcAft>
              <a:buClr>
                <a:srgbClr val="730026"/>
              </a:buClr>
              <a:buSzPct val="145000"/>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730026"/>
              </a:buClr>
              <a:buSzPct val="145000"/>
              <a:buFont typeface="Arial"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730026"/>
              </a:buClr>
              <a:buSzPct val="145000"/>
              <a:buFont typeface="Arial"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730026"/>
              </a:buClr>
              <a:buSzPct val="145000"/>
              <a:buFont typeface="Arial"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730026"/>
              </a:buClr>
              <a:buSzPct val="145000"/>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charset="0"/>
              <a:buNone/>
            </a:pPr>
            <a:r>
              <a:rPr lang="en-GB" sz="2800" b="1" dirty="0"/>
              <a:t>What is GPS?  </a:t>
            </a:r>
          </a:p>
          <a:p>
            <a:pPr marL="0" indent="0">
              <a:buFont typeface="Arial" charset="0"/>
              <a:buNone/>
            </a:pPr>
            <a:endParaRPr lang="en-GB" sz="2800" dirty="0"/>
          </a:p>
          <a:p>
            <a:r>
              <a:rPr lang="en-GB" sz="2800" dirty="0"/>
              <a:t>Grammar</a:t>
            </a:r>
          </a:p>
          <a:p>
            <a:endParaRPr lang="en-GB" sz="2800" dirty="0"/>
          </a:p>
          <a:p>
            <a:r>
              <a:rPr lang="en-GB" sz="2800" dirty="0"/>
              <a:t>Punctuation</a:t>
            </a:r>
          </a:p>
          <a:p>
            <a:endParaRPr lang="en-GB" sz="2800" dirty="0"/>
          </a:p>
          <a:p>
            <a:r>
              <a:rPr lang="en-GB" sz="2800" dirty="0"/>
              <a:t>Spelling</a:t>
            </a:r>
          </a:p>
        </p:txBody>
      </p:sp>
      <p:sp>
        <p:nvSpPr>
          <p:cNvPr id="3" name="Title 1">
            <a:extLst>
              <a:ext uri="{FF2B5EF4-FFF2-40B4-BE49-F238E27FC236}">
                <a16:creationId xmlns:a16="http://schemas.microsoft.com/office/drawing/2014/main" id="{08C598E6-9DAD-D4BF-0C00-92A852FD07A1}"/>
              </a:ext>
            </a:extLst>
          </p:cNvPr>
          <p:cNvSpPr txBox="1">
            <a:spLocks/>
          </p:cNvSpPr>
          <p:nvPr/>
        </p:nvSpPr>
        <p:spPr>
          <a:xfrm>
            <a:off x="2123728" y="609600"/>
            <a:ext cx="4248472" cy="1320800"/>
          </a:xfrm>
          <a:prstGeom prst="rect">
            <a:avLst/>
          </a:prstGeom>
        </p:spPr>
        <p:txBody>
          <a:bodyPr/>
          <a:lst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GPS </a:t>
            </a:r>
            <a:endParaRPr lang="en-GB" dirty="0"/>
          </a:p>
        </p:txBody>
      </p:sp>
      <p:sp>
        <p:nvSpPr>
          <p:cNvPr id="4" name="Content Placeholder 2">
            <a:extLst>
              <a:ext uri="{FF2B5EF4-FFF2-40B4-BE49-F238E27FC236}">
                <a16:creationId xmlns:a16="http://schemas.microsoft.com/office/drawing/2014/main" id="{F1480DD2-94F3-A582-BFFC-E5BA71A56CC2}"/>
              </a:ext>
            </a:extLst>
          </p:cNvPr>
          <p:cNvSpPr txBox="1">
            <a:spLocks/>
          </p:cNvSpPr>
          <p:nvPr/>
        </p:nvSpPr>
        <p:spPr>
          <a:xfrm>
            <a:off x="4271726" y="1988839"/>
            <a:ext cx="4519786" cy="43887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sz="2800" b="1" dirty="0"/>
              <a:t>How do we teach GPS?</a:t>
            </a:r>
            <a:endParaRPr lang="en-GB" sz="2800" dirty="0"/>
          </a:p>
          <a:p>
            <a:endParaRPr lang="en-GB" sz="2800" dirty="0"/>
          </a:p>
          <a:p>
            <a:r>
              <a:rPr lang="en-GB" sz="2800" dirty="0"/>
              <a:t> GPS sessions will be taught in Year 2 and the children will be encouraged to apply these skills within all of their writing.</a:t>
            </a:r>
          </a:p>
        </p:txBody>
      </p:sp>
    </p:spTree>
    <p:extLst>
      <p:ext uri="{BB962C8B-B14F-4D97-AF65-F5344CB8AC3E}">
        <p14:creationId xmlns:p14="http://schemas.microsoft.com/office/powerpoint/2010/main" val="1947348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6DF00-A25F-CE12-8D9B-2EF7B164FD9A}"/>
              </a:ext>
            </a:extLst>
          </p:cNvPr>
          <p:cNvSpPr txBox="1">
            <a:spLocks/>
          </p:cNvSpPr>
          <p:nvPr/>
        </p:nvSpPr>
        <p:spPr>
          <a:xfrm>
            <a:off x="1619672" y="620688"/>
            <a:ext cx="4902778" cy="1320800"/>
          </a:xfrm>
          <a:prstGeom prst="rect">
            <a:avLst/>
          </a:prstGeom>
        </p:spPr>
        <p:txBody>
          <a:bodyPr/>
          <a:lst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Maths </a:t>
            </a:r>
          </a:p>
        </p:txBody>
      </p:sp>
      <p:pic>
        <p:nvPicPr>
          <p:cNvPr id="3" name="Picture 2" descr="C:\Users\ITadmin\AppData\Local\Microsoft\Windows\Temporary Internet Files\Content.IE5\41ZRWJPM\funmath[1].jpg">
            <a:extLst>
              <a:ext uri="{FF2B5EF4-FFF2-40B4-BE49-F238E27FC236}">
                <a16:creationId xmlns:a16="http://schemas.microsoft.com/office/drawing/2014/main" id="{E2850BEB-E66B-376E-9D3F-CD64D2AA88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332656"/>
            <a:ext cx="1587798" cy="137118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5E80C712-8293-D617-7CB5-0DF1D4A4989A}"/>
              </a:ext>
            </a:extLst>
          </p:cNvPr>
          <p:cNvSpPr txBox="1">
            <a:spLocks/>
          </p:cNvSpPr>
          <p:nvPr/>
        </p:nvSpPr>
        <p:spPr>
          <a:xfrm>
            <a:off x="1043608" y="1941488"/>
            <a:ext cx="7567074" cy="4447455"/>
          </a:xfrm>
          <a:prstGeom prst="rect">
            <a:avLst/>
          </a:prstGeom>
        </p:spPr>
        <p:txBody>
          <a:bodyPr>
            <a:normAutofit lnSpcReduction="10000"/>
          </a:bodyPr>
          <a:lstStyle>
            <a:lvl1pPr marL="285750" indent="-285750" algn="l" defTabSz="457200" rtl="0" eaLnBrk="0" fontAlgn="base" hangingPunct="0">
              <a:spcBef>
                <a:spcPct val="20000"/>
              </a:spcBef>
              <a:spcAft>
                <a:spcPts val="600"/>
              </a:spcAft>
              <a:buClr>
                <a:srgbClr val="730026"/>
              </a:buClr>
              <a:buSzPct val="145000"/>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730026"/>
              </a:buClr>
              <a:buSzPct val="145000"/>
              <a:buFont typeface="Arial"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730026"/>
              </a:buClr>
              <a:buSzPct val="145000"/>
              <a:buFont typeface="Arial"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730026"/>
              </a:buClr>
              <a:buSzPct val="145000"/>
              <a:buFont typeface="Arial"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730026"/>
              </a:buClr>
              <a:buSzPct val="145000"/>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GB" sz="2000" dirty="0"/>
              <a:t>Learning year group content – each skill will be taught during Maths sessions and we follow our school’s ‘Calculation Policy’ to teach the four operations.</a:t>
            </a:r>
          </a:p>
          <a:p>
            <a:pPr marL="0" indent="0">
              <a:buFont typeface="Arial" charset="0"/>
              <a:buNone/>
            </a:pPr>
            <a:endParaRPr lang="en-GB" sz="2000" dirty="0"/>
          </a:p>
          <a:p>
            <a:r>
              <a:rPr lang="en-GB" sz="2000" dirty="0"/>
              <a:t>The ‘Calculation Policy’ is available on the school’s website, if you would like to see the strategies that we teach the children.</a:t>
            </a:r>
          </a:p>
          <a:p>
            <a:pPr marL="0" indent="0">
              <a:buFont typeface="Arial" charset="0"/>
              <a:buNone/>
            </a:pPr>
            <a:endParaRPr lang="en-GB" sz="2000" dirty="0"/>
          </a:p>
          <a:p>
            <a:r>
              <a:rPr lang="en-GB" sz="2000" dirty="0"/>
              <a:t>Reasoning and Problem Solving will also be used to extend the children’s understanding and application of each skill.</a:t>
            </a:r>
          </a:p>
          <a:p>
            <a:pPr marL="0" indent="0">
              <a:buFont typeface="Arial" charset="0"/>
              <a:buNone/>
            </a:pPr>
            <a:endParaRPr lang="en-GB" sz="2000" dirty="0"/>
          </a:p>
          <a:p>
            <a:r>
              <a:rPr lang="en-GB" sz="2000" dirty="0"/>
              <a:t>Maths sessions are also adapted to suit the needs of the children to ensure they are able to access the skill being taught.</a:t>
            </a:r>
          </a:p>
        </p:txBody>
      </p:sp>
    </p:spTree>
    <p:extLst>
      <p:ext uri="{BB962C8B-B14F-4D97-AF65-F5344CB8AC3E}">
        <p14:creationId xmlns:p14="http://schemas.microsoft.com/office/powerpoint/2010/main" val="2441197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6DF00-A25F-CE12-8D9B-2EF7B164FD9A}"/>
              </a:ext>
            </a:extLst>
          </p:cNvPr>
          <p:cNvSpPr txBox="1">
            <a:spLocks/>
          </p:cNvSpPr>
          <p:nvPr/>
        </p:nvSpPr>
        <p:spPr>
          <a:xfrm>
            <a:off x="1619672" y="620688"/>
            <a:ext cx="4902778" cy="1320800"/>
          </a:xfrm>
          <a:prstGeom prst="rect">
            <a:avLst/>
          </a:prstGeom>
        </p:spPr>
        <p:txBody>
          <a:bodyPr/>
          <a:lst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Maths </a:t>
            </a:r>
          </a:p>
        </p:txBody>
      </p:sp>
      <p:pic>
        <p:nvPicPr>
          <p:cNvPr id="3" name="Picture 2" descr="C:\Users\ITadmin\AppData\Local\Microsoft\Windows\Temporary Internet Files\Content.IE5\41ZRWJPM\funmath[1].jpg">
            <a:extLst>
              <a:ext uri="{FF2B5EF4-FFF2-40B4-BE49-F238E27FC236}">
                <a16:creationId xmlns:a16="http://schemas.microsoft.com/office/drawing/2014/main" id="{E2850BEB-E66B-376E-9D3F-CD64D2AA88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332656"/>
            <a:ext cx="1587798" cy="137118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68E8F39A-9D92-4226-0C3D-D781B498FAEC}"/>
              </a:ext>
            </a:extLst>
          </p:cNvPr>
          <p:cNvSpPr txBox="1">
            <a:spLocks/>
          </p:cNvSpPr>
          <p:nvPr/>
        </p:nvSpPr>
        <p:spPr>
          <a:xfrm>
            <a:off x="1259632" y="1535294"/>
            <a:ext cx="7279042" cy="4990050"/>
          </a:xfrm>
          <a:prstGeom prst="rect">
            <a:avLst/>
          </a:prstGeom>
        </p:spPr>
        <p:txBody>
          <a:bodyPr>
            <a:normAutofit fontScale="77500" lnSpcReduction="20000"/>
          </a:bodyPr>
          <a:lstStyle>
            <a:lvl1pPr marL="285750" indent="-285750" algn="l" defTabSz="457200" rtl="0" eaLnBrk="0" fontAlgn="base" hangingPunct="0">
              <a:spcBef>
                <a:spcPct val="20000"/>
              </a:spcBef>
              <a:spcAft>
                <a:spcPts val="600"/>
              </a:spcAft>
              <a:buClr>
                <a:srgbClr val="730026"/>
              </a:buClr>
              <a:buSzPct val="145000"/>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730026"/>
              </a:buClr>
              <a:buSzPct val="145000"/>
              <a:buFont typeface="Arial"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730026"/>
              </a:buClr>
              <a:buSzPct val="145000"/>
              <a:buFont typeface="Arial"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730026"/>
              </a:buClr>
              <a:buSzPct val="145000"/>
              <a:buFont typeface="Arial"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730026"/>
              </a:buClr>
              <a:buSzPct val="145000"/>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charset="0"/>
              <a:buNone/>
            </a:pPr>
            <a:r>
              <a:rPr lang="en-GB" b="1" dirty="0"/>
              <a:t>What will the children be learning in Year 2? </a:t>
            </a:r>
          </a:p>
          <a:p>
            <a:pPr marL="0" indent="0">
              <a:buFont typeface="Arial" charset="0"/>
              <a:buNone/>
            </a:pPr>
            <a:endParaRPr lang="en-GB" b="1" dirty="0"/>
          </a:p>
          <a:p>
            <a:r>
              <a:rPr lang="en-GB" dirty="0"/>
              <a:t>Arithmetic content – this will focus on addition, subtraction, multiplication, division and fractions.</a:t>
            </a:r>
          </a:p>
          <a:p>
            <a:pPr marL="0" indent="0">
              <a:buFont typeface="Arial" charset="0"/>
              <a:buNone/>
            </a:pPr>
            <a:endParaRPr lang="en-GB" dirty="0"/>
          </a:p>
          <a:p>
            <a:r>
              <a:rPr lang="en-GB" dirty="0"/>
              <a:t>Reasoning </a:t>
            </a:r>
          </a:p>
          <a:p>
            <a:endParaRPr lang="en-GB" dirty="0"/>
          </a:p>
          <a:p>
            <a:r>
              <a:rPr lang="en-GB" dirty="0"/>
              <a:t>All aspects of the curriculum for example Geometry, Fractions, Number, Place Value</a:t>
            </a:r>
          </a:p>
          <a:p>
            <a:endParaRPr lang="en-GB" dirty="0"/>
          </a:p>
          <a:p>
            <a:r>
              <a:rPr lang="en-GB" dirty="0"/>
              <a:t>Entry Tickets – each child completes these independently, prior to being taught a new skill.</a:t>
            </a:r>
          </a:p>
          <a:p>
            <a:r>
              <a:rPr lang="en-GB" dirty="0"/>
              <a:t>Entry Tickets are then used to inform our planning so that children are given activities that match their current understanding of that skill. </a:t>
            </a:r>
          </a:p>
          <a:p>
            <a:pPr marL="0" indent="0">
              <a:buFont typeface="Arial" charset="0"/>
              <a:buNone/>
            </a:pPr>
            <a:endParaRPr lang="en-GB" b="1" dirty="0"/>
          </a:p>
        </p:txBody>
      </p:sp>
    </p:spTree>
    <p:extLst>
      <p:ext uri="{BB962C8B-B14F-4D97-AF65-F5344CB8AC3E}">
        <p14:creationId xmlns:p14="http://schemas.microsoft.com/office/powerpoint/2010/main" val="2501430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332656"/>
            <a:ext cx="3384377" cy="1243607"/>
          </a:xfrm>
        </p:spPr>
        <p:txBody>
          <a:bodyPr/>
          <a:lstStyle/>
          <a:p>
            <a:r>
              <a:rPr lang="en-GB" dirty="0"/>
              <a:t>SATS</a:t>
            </a:r>
          </a:p>
        </p:txBody>
      </p:sp>
      <p:sp>
        <p:nvSpPr>
          <p:cNvPr id="3" name="Content Placeholder 2"/>
          <p:cNvSpPr>
            <a:spLocks noGrp="1"/>
          </p:cNvSpPr>
          <p:nvPr>
            <p:ph idx="1"/>
          </p:nvPr>
        </p:nvSpPr>
        <p:spPr>
          <a:xfrm>
            <a:off x="1544140" y="1988840"/>
            <a:ext cx="6746379" cy="3580969"/>
          </a:xfrm>
        </p:spPr>
        <p:txBody>
          <a:bodyPr/>
          <a:lstStyle/>
          <a:p>
            <a:pPr marL="0" indent="0">
              <a:buNone/>
            </a:pPr>
            <a:r>
              <a:rPr lang="en-GB" sz="1800" b="1" dirty="0"/>
              <a:t>What, How, When and Why?</a:t>
            </a:r>
          </a:p>
          <a:p>
            <a:pPr marL="0" indent="0">
              <a:buNone/>
            </a:pPr>
            <a:endParaRPr lang="en-GB" b="1" dirty="0"/>
          </a:p>
          <a:p>
            <a:r>
              <a:rPr lang="en-GB" sz="2000" dirty="0"/>
              <a:t>Maths  - There will be 2 papers -  Arithmetic and Reasoning</a:t>
            </a:r>
          </a:p>
          <a:p>
            <a:r>
              <a:rPr lang="en-GB" sz="2000" dirty="0"/>
              <a:t>Reading will consist of Reading Paper 1 (which is text and questions underneath) and Reading Paper 2 (the text is in one booklet and the questions in a separate booklet)</a:t>
            </a:r>
          </a:p>
          <a:p>
            <a:pPr marL="0" indent="0">
              <a:buNone/>
            </a:pPr>
            <a:endParaRPr lang="en-GB" sz="2000" dirty="0"/>
          </a:p>
          <a:p>
            <a:r>
              <a:rPr lang="en-GB" sz="2000" dirty="0"/>
              <a:t>Assessments have to be completed during May 2023.</a:t>
            </a:r>
          </a:p>
          <a:p>
            <a:pPr marL="0" indent="0">
              <a:buNone/>
            </a:pPr>
            <a:endParaRPr lang="en-GB" sz="2000" dirty="0"/>
          </a:p>
          <a:p>
            <a:r>
              <a:rPr lang="en-GB" sz="2000" dirty="0"/>
              <a:t>The children are not aware that they are sitting these tests as we make sure that it is part of their normal school day.</a:t>
            </a:r>
          </a:p>
        </p:txBody>
      </p:sp>
      <p:pic>
        <p:nvPicPr>
          <p:cNvPr id="8194" name="Picture 2" descr="C:\Users\ITadmin\AppData\Local\Microsoft\Windows\Temporary Internet Files\Content.IE5\1IC0PZGQ\sat-act-toefl-o-que-sao-e-para-qu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525706"/>
            <a:ext cx="1414263" cy="944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149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Reading SATs content</a:t>
            </a:r>
          </a:p>
        </p:txBody>
      </p:sp>
      <p:sp>
        <p:nvSpPr>
          <p:cNvPr id="3" name="Content Placeholder 2"/>
          <p:cNvSpPr>
            <a:spLocks noGrp="1"/>
          </p:cNvSpPr>
          <p:nvPr>
            <p:ph idx="1"/>
          </p:nvPr>
        </p:nvSpPr>
        <p:spPr>
          <a:xfrm>
            <a:off x="1714365" y="1988840"/>
            <a:ext cx="6447501" cy="3673329"/>
          </a:xfrm>
        </p:spPr>
        <p:txBody>
          <a:bodyPr>
            <a:normAutofit fontScale="62500" lnSpcReduction="20000"/>
          </a:bodyPr>
          <a:lstStyle/>
          <a:p>
            <a:pPr marL="0" indent="0">
              <a:buNone/>
            </a:pPr>
            <a:r>
              <a:rPr lang="en-GB" b="1" dirty="0"/>
              <a:t>This test will :</a:t>
            </a:r>
          </a:p>
          <a:p>
            <a:endParaRPr lang="en-GB" i="1" dirty="0"/>
          </a:p>
          <a:p>
            <a:r>
              <a:rPr lang="en-GB" i="1" dirty="0"/>
              <a:t>Draw on knowledge of vocabulary to understand texts. </a:t>
            </a:r>
            <a:r>
              <a:rPr lang="en-GB" dirty="0"/>
              <a:t>	</a:t>
            </a:r>
          </a:p>
          <a:p>
            <a:endParaRPr lang="en-GB" dirty="0"/>
          </a:p>
          <a:p>
            <a:r>
              <a:rPr lang="en-GB" i="1" dirty="0"/>
              <a:t>Identify and explain key aspects of fiction and non-fiction texts, such as characters, events, titles and information. </a:t>
            </a:r>
            <a:r>
              <a:rPr lang="en-GB" dirty="0"/>
              <a:t>	</a:t>
            </a:r>
          </a:p>
          <a:p>
            <a:endParaRPr lang="en-GB" dirty="0"/>
          </a:p>
          <a:p>
            <a:r>
              <a:rPr lang="en-GB" i="1" dirty="0"/>
              <a:t>Identify and explain the sequence of events in texts. </a:t>
            </a:r>
          </a:p>
          <a:p>
            <a:pPr marL="0" indent="0">
              <a:buNone/>
            </a:pPr>
            <a:r>
              <a:rPr lang="en-GB" dirty="0"/>
              <a:t>	</a:t>
            </a:r>
          </a:p>
          <a:p>
            <a:r>
              <a:rPr lang="en-GB" i="1" dirty="0"/>
              <a:t>Make inferences from the text. </a:t>
            </a:r>
          </a:p>
          <a:p>
            <a:endParaRPr lang="en-GB" i="1" dirty="0"/>
          </a:p>
          <a:p>
            <a:r>
              <a:rPr lang="en-GB" i="1" dirty="0"/>
              <a:t>Predict what might happen on the basis of what has been read so far. </a:t>
            </a:r>
            <a:r>
              <a:rPr lang="en-GB" dirty="0"/>
              <a:t>	</a:t>
            </a:r>
          </a:p>
          <a:p>
            <a:endParaRPr lang="en-GB" dirty="0"/>
          </a:p>
        </p:txBody>
      </p:sp>
    </p:spTree>
    <p:extLst>
      <p:ext uri="{BB962C8B-B14F-4D97-AF65-F5344CB8AC3E}">
        <p14:creationId xmlns:p14="http://schemas.microsoft.com/office/powerpoint/2010/main" val="2766058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Foundation Subjects </a:t>
            </a:r>
          </a:p>
        </p:txBody>
      </p:sp>
      <p:sp>
        <p:nvSpPr>
          <p:cNvPr id="3" name="Content Placeholder 2"/>
          <p:cNvSpPr>
            <a:spLocks noGrp="1"/>
          </p:cNvSpPr>
          <p:nvPr>
            <p:ph idx="1"/>
          </p:nvPr>
        </p:nvSpPr>
        <p:spPr>
          <a:xfrm>
            <a:off x="1348249" y="1700808"/>
            <a:ext cx="6813617" cy="4464496"/>
          </a:xfrm>
        </p:spPr>
        <p:txBody>
          <a:bodyPr>
            <a:normAutofit fontScale="47500" lnSpcReduction="20000"/>
          </a:bodyPr>
          <a:lstStyle/>
          <a:p>
            <a:pPr marL="0" indent="0">
              <a:buNone/>
            </a:pPr>
            <a:endParaRPr lang="en-GB" dirty="0"/>
          </a:p>
          <a:p>
            <a:r>
              <a:rPr lang="en-GB" sz="4500" dirty="0"/>
              <a:t>We follow the curriculum for each of the Foundation subjects – more information of what the children will be learning each half term was sent in the Parents Autumn 1 newsletter.</a:t>
            </a:r>
          </a:p>
          <a:p>
            <a:endParaRPr lang="en-GB" sz="4500" dirty="0"/>
          </a:p>
          <a:p>
            <a:r>
              <a:rPr lang="en-GB" sz="4500" dirty="0"/>
              <a:t>Sessions are adapted to suit the needs of all children but ensure that they have the same opportunity to achieve the skill focus.</a:t>
            </a:r>
          </a:p>
          <a:p>
            <a:endParaRPr lang="en-GB" sz="4500" dirty="0"/>
          </a:p>
          <a:p>
            <a:r>
              <a:rPr lang="en-GB" sz="4500" dirty="0"/>
              <a:t>We use a range of resources for the children to show their knowledge such as – using iPads to record/complete practical activities.</a:t>
            </a:r>
          </a:p>
        </p:txBody>
      </p:sp>
      <p:pic>
        <p:nvPicPr>
          <p:cNvPr id="6146" name="Picture 2" descr="C:\Users\ITadmin\AppData\Local\Microsoft\Windows\Temporary Internet Files\Content.IE5\W29HHZKZ\geography[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229367"/>
            <a:ext cx="980232" cy="90271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ITadmin\AppData\Local\Microsoft\Windows\Temporary Internet Files\Content.IE5\1IC0PZGQ\8541349894_01ec4b895f_z[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280672"/>
            <a:ext cx="602576" cy="8001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ITadmin\AppData\Local\Microsoft\Windows\Temporary Internet Files\Content.IE5\1IC0PZGQ\music_note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248533"/>
            <a:ext cx="891540" cy="83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799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60648"/>
            <a:ext cx="3445850" cy="1575239"/>
          </a:xfrm>
        </p:spPr>
        <p:txBody>
          <a:bodyPr/>
          <a:lstStyle/>
          <a:p>
            <a:r>
              <a:rPr lang="en-GB" dirty="0"/>
              <a:t>Homework</a:t>
            </a:r>
          </a:p>
        </p:txBody>
      </p:sp>
      <p:sp>
        <p:nvSpPr>
          <p:cNvPr id="3" name="Content Placeholder 2"/>
          <p:cNvSpPr>
            <a:spLocks noGrp="1"/>
          </p:cNvSpPr>
          <p:nvPr>
            <p:ph idx="1"/>
          </p:nvPr>
        </p:nvSpPr>
        <p:spPr>
          <a:xfrm>
            <a:off x="1107225" y="1772816"/>
            <a:ext cx="7785255" cy="4176463"/>
          </a:xfrm>
        </p:spPr>
        <p:txBody>
          <a:bodyPr>
            <a:normAutofit/>
          </a:bodyPr>
          <a:lstStyle/>
          <a:p>
            <a:pPr marL="0" indent="0">
              <a:buNone/>
            </a:pPr>
            <a:endParaRPr lang="en-GB" sz="2475" dirty="0"/>
          </a:p>
          <a:p>
            <a:r>
              <a:rPr lang="en-GB" sz="1800" dirty="0"/>
              <a:t>Please read with your child 3 times a week and record this as shown during the reading section.</a:t>
            </a:r>
          </a:p>
          <a:p>
            <a:endParaRPr lang="en-GB" sz="1800" dirty="0"/>
          </a:p>
          <a:p>
            <a:r>
              <a:rPr lang="en-GB" sz="1800" dirty="0"/>
              <a:t>60 second read – the children will be assessed on how many words they can read in 60 seconds, three times throughout the year. You will receive one piece of text each term, to practise with your child. These will be sent out about 2 weeks before we complete the text with the children in class. </a:t>
            </a:r>
          </a:p>
          <a:p>
            <a:pPr marL="0" indent="0">
              <a:buNone/>
            </a:pPr>
            <a:endParaRPr lang="en-GB" sz="1800" dirty="0"/>
          </a:p>
          <a:p>
            <a:pPr marL="0" indent="0">
              <a:buNone/>
            </a:pPr>
            <a:endParaRPr lang="en-GB" sz="2475" dirty="0"/>
          </a:p>
          <a:p>
            <a:endParaRPr lang="en-GB" dirty="0"/>
          </a:p>
        </p:txBody>
      </p:sp>
      <p:pic>
        <p:nvPicPr>
          <p:cNvPr id="7170" name="Picture 2" descr="C:\Users\ITadmin\AppData\Local\Microsoft\Windows\Temporary Internet Files\Content.IE5\41ZRWJPM\dji_schooltop_homework_c_revised[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51240"/>
            <a:ext cx="1817159" cy="81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060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188640"/>
            <a:ext cx="6624736" cy="3447098"/>
          </a:xfrm>
          <a:prstGeom prst="rect">
            <a:avLst/>
          </a:prstGeom>
          <a:noFill/>
        </p:spPr>
        <p:txBody>
          <a:bodyPr wrap="square" rtlCol="0">
            <a:spAutoFit/>
          </a:bodyPr>
          <a:lstStyle/>
          <a:p>
            <a:endParaRPr lang="en-US" sz="2000" dirty="0"/>
          </a:p>
          <a:p>
            <a:r>
              <a:rPr lang="en-US" sz="2000" dirty="0"/>
              <a:t>The most important thing you can do is read with your child</a:t>
            </a:r>
          </a:p>
          <a:p>
            <a:endParaRPr lang="en-US" sz="2000" dirty="0"/>
          </a:p>
          <a:p>
            <a:r>
              <a:rPr lang="en-US" sz="2000" b="1" dirty="0">
                <a:solidFill>
                  <a:schemeClr val="accent2"/>
                </a:solidFill>
                <a:cs typeface="Calibri"/>
              </a:rPr>
              <a:t>Reading a book and chatting had a positive impact a year later on children’s ability to…</a:t>
            </a:r>
          </a:p>
          <a:p>
            <a:r>
              <a:rPr lang="en-US" sz="2000" dirty="0">
                <a:solidFill>
                  <a:schemeClr val="tx1">
                    <a:lumMod val="95000"/>
                    <a:lumOff val="5000"/>
                  </a:schemeClr>
                </a:solidFill>
                <a:cs typeface="Calibri"/>
              </a:rPr>
              <a:t>understand words and sentences</a:t>
            </a:r>
          </a:p>
          <a:p>
            <a:r>
              <a:rPr lang="en-US" sz="2000" dirty="0">
                <a:solidFill>
                  <a:schemeClr val="tx1">
                    <a:lumMod val="95000"/>
                    <a:lumOff val="5000"/>
                  </a:schemeClr>
                </a:solidFill>
                <a:cs typeface="Calibri"/>
              </a:rPr>
              <a:t>use a wide range of vocabulary </a:t>
            </a:r>
            <a:endParaRPr lang="en-US" sz="2000" dirty="0">
              <a:solidFill>
                <a:schemeClr val="tx1">
                  <a:lumMod val="95000"/>
                  <a:lumOff val="5000"/>
                </a:schemeClr>
              </a:solidFill>
              <a:cs typeface="Calibri" panose="020F0502020204030204" pitchFamily="34" charset="0"/>
            </a:endParaRPr>
          </a:p>
          <a:p>
            <a:r>
              <a:rPr lang="en-US" sz="2000" dirty="0">
                <a:solidFill>
                  <a:schemeClr val="tx1">
                    <a:lumMod val="95000"/>
                    <a:lumOff val="5000"/>
                  </a:schemeClr>
                </a:solidFill>
                <a:cs typeface="Calibri"/>
              </a:rPr>
              <a:t>develop listening comprehension skills.</a:t>
            </a:r>
            <a:endParaRPr lang="en-US" sz="2000" dirty="0">
              <a:solidFill>
                <a:schemeClr val="tx1">
                  <a:lumMod val="95000"/>
                  <a:lumOff val="5000"/>
                </a:schemeClr>
              </a:solidFill>
              <a:cs typeface="Calibri" panose="020F0502020204030204" pitchFamily="34" charset="0"/>
            </a:endParaRPr>
          </a:p>
          <a:p>
            <a:r>
              <a:rPr lang="en-US" sz="2000" dirty="0">
                <a:solidFill>
                  <a:schemeClr val="tx1">
                    <a:lumMod val="95000"/>
                    <a:lumOff val="5000"/>
                  </a:schemeClr>
                </a:solidFill>
                <a:cs typeface="Calibri"/>
              </a:rPr>
              <a:t>The amount of books children were exposed to by age 6 was a positive predictor of their reading ability two years later.</a:t>
            </a:r>
          </a:p>
          <a:p>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3680369"/>
            <a:ext cx="3380531" cy="301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5501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412397"/>
            <a:ext cx="1944216" cy="575465"/>
          </a:xfrm>
        </p:spPr>
        <p:txBody>
          <a:bodyPr vert="horz" wrap="square" lIns="68580" tIns="34290" rIns="68580" bIns="34290" numCol="1" rtlCol="0" anchor="t" anchorCtr="0" compatLnSpc="1">
            <a:prstTxWarp prst="textNoShape">
              <a:avLst/>
            </a:prstTxWarp>
            <a:normAutofit fontScale="90000"/>
          </a:bodyPr>
          <a:lstStyle/>
          <a:p>
            <a:r>
              <a:rPr lang="en-US" dirty="0"/>
              <a:t>Seesaw</a:t>
            </a:r>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21825" y="240514"/>
            <a:ext cx="998447" cy="955712"/>
          </a:xfrm>
          <a:prstGeom prst="rect">
            <a:avLst/>
          </a:prstGeom>
        </p:spPr>
      </p:pic>
      <p:sp>
        <p:nvSpPr>
          <p:cNvPr id="8" name="Content Placeholder 2"/>
          <p:cNvSpPr txBox="1">
            <a:spLocks/>
          </p:cNvSpPr>
          <p:nvPr/>
        </p:nvSpPr>
        <p:spPr>
          <a:xfrm>
            <a:off x="1835728" y="1469729"/>
            <a:ext cx="7056752" cy="4975874"/>
          </a:xfrm>
          <a:prstGeom prst="rect">
            <a:avLst/>
          </a:prstGeom>
        </p:spPr>
        <p:txBody>
          <a:bodyPr vert="horz" lIns="68580" tIns="34290" rIns="68580" bIns="3429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90000"/>
              </a:lnSpc>
              <a:defRPr/>
            </a:pPr>
            <a:r>
              <a:rPr lang="en-US" sz="1650" dirty="0">
                <a:solidFill>
                  <a:srgbClr val="000000"/>
                </a:solidFill>
              </a:rPr>
              <a:t>An app that we use as an online journal of your child’s work.</a:t>
            </a:r>
          </a:p>
          <a:p>
            <a:pPr marL="0" indent="0">
              <a:lnSpc>
                <a:spcPct val="90000"/>
              </a:lnSpc>
              <a:buNone/>
              <a:defRPr/>
            </a:pPr>
            <a:endParaRPr lang="en-US" sz="1650" dirty="0">
              <a:solidFill>
                <a:srgbClr val="000000"/>
              </a:solidFill>
            </a:endParaRPr>
          </a:p>
          <a:p>
            <a:pPr>
              <a:lnSpc>
                <a:spcPct val="90000"/>
              </a:lnSpc>
              <a:defRPr/>
            </a:pPr>
            <a:r>
              <a:rPr lang="en-US" sz="1650" dirty="0">
                <a:solidFill>
                  <a:srgbClr val="000000"/>
                </a:solidFill>
              </a:rPr>
              <a:t>Practical work including videos can be uploaded to give an insight into the children’s learning that cannot always be shown in their books.</a:t>
            </a:r>
          </a:p>
          <a:p>
            <a:pPr marL="0" indent="0">
              <a:lnSpc>
                <a:spcPct val="90000"/>
              </a:lnSpc>
              <a:buNone/>
              <a:defRPr/>
            </a:pPr>
            <a:endParaRPr lang="en-US" sz="1650" dirty="0">
              <a:solidFill>
                <a:srgbClr val="000000"/>
              </a:solidFill>
            </a:endParaRPr>
          </a:p>
          <a:p>
            <a:pPr>
              <a:lnSpc>
                <a:spcPct val="90000"/>
              </a:lnSpc>
              <a:defRPr/>
            </a:pPr>
            <a:r>
              <a:rPr lang="en-US" sz="1650" dirty="0">
                <a:solidFill>
                  <a:srgbClr val="000000"/>
                </a:solidFill>
              </a:rPr>
              <a:t>Supports the Computing curriculum – create and store digital content, use a camera, record sound and play back.</a:t>
            </a:r>
          </a:p>
          <a:p>
            <a:pPr marL="0" indent="0">
              <a:lnSpc>
                <a:spcPct val="90000"/>
              </a:lnSpc>
              <a:buNone/>
              <a:defRPr/>
            </a:pPr>
            <a:endParaRPr lang="en-US" sz="1650" dirty="0">
              <a:solidFill>
                <a:srgbClr val="000000"/>
              </a:solidFill>
            </a:endParaRPr>
          </a:p>
          <a:p>
            <a:pPr>
              <a:lnSpc>
                <a:spcPct val="90000"/>
              </a:lnSpc>
              <a:defRPr/>
            </a:pPr>
            <a:r>
              <a:rPr lang="en-US" sz="1650" dirty="0">
                <a:solidFill>
                  <a:srgbClr val="000000"/>
                </a:solidFill>
              </a:rPr>
              <a:t>Cross-curricular links – using technology to record work in other subject areas.</a:t>
            </a:r>
          </a:p>
          <a:p>
            <a:pPr marL="0" indent="0">
              <a:lnSpc>
                <a:spcPct val="90000"/>
              </a:lnSpc>
              <a:buNone/>
              <a:defRPr/>
            </a:pPr>
            <a:endParaRPr lang="en-US" sz="1650" dirty="0">
              <a:solidFill>
                <a:srgbClr val="000000"/>
              </a:solidFill>
            </a:endParaRPr>
          </a:p>
          <a:p>
            <a:pPr>
              <a:lnSpc>
                <a:spcPct val="90000"/>
              </a:lnSpc>
              <a:defRPr/>
            </a:pPr>
            <a:r>
              <a:rPr lang="en-US" sz="1650" dirty="0">
                <a:solidFill>
                  <a:srgbClr val="000000"/>
                </a:solidFill>
              </a:rPr>
              <a:t>If you have filled in the Seesaw permission form, you will be given a ‘Family Access’ code to use to create a family account. You will need a new code even if you have used Seesaw previously.</a:t>
            </a:r>
          </a:p>
          <a:p>
            <a:pPr marL="0" indent="0">
              <a:lnSpc>
                <a:spcPct val="90000"/>
              </a:lnSpc>
              <a:buNone/>
              <a:defRPr/>
            </a:pPr>
            <a:endParaRPr lang="en-US" sz="1650" dirty="0">
              <a:solidFill>
                <a:srgbClr val="000000"/>
              </a:solidFill>
            </a:endParaRPr>
          </a:p>
          <a:p>
            <a:pPr>
              <a:lnSpc>
                <a:spcPct val="90000"/>
              </a:lnSpc>
              <a:defRPr/>
            </a:pPr>
            <a:r>
              <a:rPr lang="en-US" sz="1650" dirty="0">
                <a:solidFill>
                  <a:srgbClr val="000000"/>
                </a:solidFill>
              </a:rPr>
              <a:t>Family app name – you can use either your name for your account or you can rename e.g. ‘Miss J’s Mum/Dad’ Your username can be changed at anytime by going to your account settings.</a:t>
            </a:r>
          </a:p>
          <a:p>
            <a:pPr marL="0" indent="0">
              <a:lnSpc>
                <a:spcPct val="90000"/>
              </a:lnSpc>
              <a:buNone/>
              <a:defRPr/>
            </a:pPr>
            <a:endParaRPr lang="en-US" sz="1650" dirty="0">
              <a:solidFill>
                <a:srgbClr val="000000"/>
              </a:solidFill>
            </a:endParaRPr>
          </a:p>
          <a:p>
            <a:pPr>
              <a:lnSpc>
                <a:spcPct val="90000"/>
              </a:lnSpc>
              <a:defRPr/>
            </a:pPr>
            <a:r>
              <a:rPr lang="en-US" sz="1650" dirty="0">
                <a:solidFill>
                  <a:srgbClr val="000000"/>
                </a:solidFill>
              </a:rPr>
              <a:t>Messaging tool – we will use this tool to send whole class announcements/reminders. This tool can also be used for 1:1 messages between parent and teacher.</a:t>
            </a:r>
          </a:p>
          <a:p>
            <a:pPr marL="0" indent="0">
              <a:lnSpc>
                <a:spcPct val="90000"/>
              </a:lnSpc>
              <a:buNone/>
              <a:defRPr/>
            </a:pPr>
            <a:endParaRPr lang="en-US" sz="1650" dirty="0">
              <a:solidFill>
                <a:srgbClr val="000000"/>
              </a:solidFill>
            </a:endParaRPr>
          </a:p>
          <a:p>
            <a:pPr>
              <a:lnSpc>
                <a:spcPct val="90000"/>
              </a:lnSpc>
              <a:defRPr/>
            </a:pPr>
            <a:r>
              <a:rPr lang="en-US" sz="1650" dirty="0">
                <a:solidFill>
                  <a:srgbClr val="000000"/>
                </a:solidFill>
              </a:rPr>
              <a:t>Teachers will check messages frequently during the day and will send or respond to messages Monday-Friday from 8am-5pm only. </a:t>
            </a:r>
          </a:p>
          <a:p>
            <a:pPr>
              <a:lnSpc>
                <a:spcPct val="90000"/>
              </a:lnSpc>
              <a:defRPr/>
            </a:pPr>
            <a:endParaRPr lang="en-US" sz="1125" dirty="0"/>
          </a:p>
          <a:p>
            <a:pPr>
              <a:lnSpc>
                <a:spcPct val="90000"/>
              </a:lnSpc>
              <a:defRPr/>
            </a:pPr>
            <a:endParaRPr lang="en-US" sz="1125"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9126" y="253125"/>
            <a:ext cx="998447" cy="894007"/>
          </a:xfrm>
          <a:prstGeom prst="rect">
            <a:avLst/>
          </a:prstGeom>
        </p:spPr>
      </p:pic>
      <p:sp>
        <p:nvSpPr>
          <p:cNvPr id="6" name="Content Placeholder 2"/>
          <p:cNvSpPr txBox="1">
            <a:spLocks/>
          </p:cNvSpPr>
          <p:nvPr/>
        </p:nvSpPr>
        <p:spPr>
          <a:xfrm>
            <a:off x="508001" y="3127152"/>
            <a:ext cx="6447501" cy="2261120"/>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GB" sz="1350" dirty="0"/>
          </a:p>
          <a:p>
            <a:endParaRPr lang="en-GB" sz="1350" dirty="0"/>
          </a:p>
        </p:txBody>
      </p:sp>
      <p:sp>
        <p:nvSpPr>
          <p:cNvPr id="7" name="Content Placeholder 2"/>
          <p:cNvSpPr txBox="1">
            <a:spLocks/>
          </p:cNvSpPr>
          <p:nvPr/>
        </p:nvSpPr>
        <p:spPr>
          <a:xfrm>
            <a:off x="508000" y="2163419"/>
            <a:ext cx="6929549" cy="3653634"/>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GB" sz="1575" dirty="0"/>
          </a:p>
          <a:p>
            <a:endParaRPr lang="en-GB" sz="1575" dirty="0"/>
          </a:p>
          <a:p>
            <a:pPr marL="0" indent="0">
              <a:buNone/>
            </a:pPr>
            <a:endParaRPr lang="en-GB" sz="2475" dirty="0"/>
          </a:p>
          <a:p>
            <a:endParaRPr lang="en-GB" sz="1350" dirty="0"/>
          </a:p>
        </p:txBody>
      </p:sp>
    </p:spTree>
    <p:extLst>
      <p:ext uri="{BB962C8B-B14F-4D97-AF65-F5344CB8AC3E}">
        <p14:creationId xmlns:p14="http://schemas.microsoft.com/office/powerpoint/2010/main" val="3714795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AC21-3731-64DB-EF2D-16ED1989CFC0}"/>
              </a:ext>
            </a:extLst>
          </p:cNvPr>
          <p:cNvSpPr txBox="1">
            <a:spLocks/>
          </p:cNvSpPr>
          <p:nvPr/>
        </p:nvSpPr>
        <p:spPr>
          <a:xfrm>
            <a:off x="524285" y="260648"/>
            <a:ext cx="8596668" cy="1320800"/>
          </a:xfrm>
          <a:prstGeom prst="rect">
            <a:avLst/>
          </a:prstGeom>
        </p:spPr>
        <p:txBody>
          <a:bodyPr/>
          <a:lst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E-Safety at Hadleigh Infants and Nursery School</a:t>
            </a:r>
          </a:p>
        </p:txBody>
      </p:sp>
      <p:sp>
        <p:nvSpPr>
          <p:cNvPr id="3" name="Content Placeholder 2">
            <a:extLst>
              <a:ext uri="{FF2B5EF4-FFF2-40B4-BE49-F238E27FC236}">
                <a16:creationId xmlns:a16="http://schemas.microsoft.com/office/drawing/2014/main" id="{C8CD46F8-C9CC-4CC1-E33E-906543B9A206}"/>
              </a:ext>
            </a:extLst>
          </p:cNvPr>
          <p:cNvSpPr txBox="1">
            <a:spLocks/>
          </p:cNvSpPr>
          <p:nvPr/>
        </p:nvSpPr>
        <p:spPr>
          <a:xfrm>
            <a:off x="505357" y="1581449"/>
            <a:ext cx="8243107" cy="2999680"/>
          </a:xfrm>
          <a:prstGeom prst="rect">
            <a:avLst/>
          </a:prstGeom>
        </p:spPr>
        <p:txBody>
          <a:bodyPr/>
          <a:lstStyle>
            <a:lvl1pPr marL="285750" indent="-285750" algn="l" defTabSz="457200" rtl="0" eaLnBrk="0" fontAlgn="base" hangingPunct="0">
              <a:spcBef>
                <a:spcPct val="20000"/>
              </a:spcBef>
              <a:spcAft>
                <a:spcPts val="600"/>
              </a:spcAft>
              <a:buClr>
                <a:srgbClr val="730026"/>
              </a:buClr>
              <a:buSzPct val="145000"/>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730026"/>
              </a:buClr>
              <a:buSzPct val="145000"/>
              <a:buFont typeface="Arial"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730026"/>
              </a:buClr>
              <a:buSzPct val="145000"/>
              <a:buFont typeface="Arial"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730026"/>
              </a:buClr>
              <a:buSzPct val="145000"/>
              <a:buFont typeface="Arial"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730026"/>
              </a:buClr>
              <a:buSzPct val="145000"/>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GB" dirty="0"/>
              <a:t>We teach E-Safety alongside the Computing curriculum.</a:t>
            </a:r>
          </a:p>
          <a:p>
            <a:r>
              <a:rPr lang="en-GB" dirty="0"/>
              <a:t>We use the government’s ‘Education for a Connected World’ framework to teach E-Safety.</a:t>
            </a:r>
          </a:p>
          <a:p>
            <a:pPr marL="0" indent="0">
              <a:buFont typeface="Arial" charset="0"/>
              <a:buNone/>
            </a:pPr>
            <a:endParaRPr lang="en-GB" dirty="0"/>
          </a:p>
          <a:p>
            <a:pPr marL="0" indent="0" algn="ctr">
              <a:buFont typeface="Arial" charset="0"/>
              <a:buNone/>
            </a:pPr>
            <a:r>
              <a:rPr lang="en-GB" i="1" dirty="0">
                <a:solidFill>
                  <a:srgbClr val="0B0C0C"/>
                </a:solidFill>
                <a:latin typeface="GDS Transport"/>
              </a:rPr>
              <a:t>‘</a:t>
            </a:r>
            <a:r>
              <a:rPr lang="en-GB" sz="1800" i="1" dirty="0">
                <a:solidFill>
                  <a:srgbClr val="0B0C0C"/>
                </a:solidFill>
                <a:latin typeface="GDS Transport"/>
              </a:rPr>
              <a:t>The Education for a Connected World framework describes the Digital knowledge and skills that children and young people should have the opportunity to develop at different ages and stages of their lives. It highlights what a child should know in terms of current online technology, its influence on behaviour and development, and what skills they need to be able to navigate it.</a:t>
            </a:r>
          </a:p>
          <a:p>
            <a:pPr marL="0" indent="0" algn="ctr">
              <a:buFont typeface="Arial" charset="0"/>
              <a:buNone/>
            </a:pPr>
            <a:r>
              <a:rPr lang="en-GB" sz="1800" i="1" dirty="0">
                <a:solidFill>
                  <a:srgbClr val="0B0C0C"/>
                </a:solidFill>
                <a:latin typeface="GDS Transport"/>
              </a:rPr>
              <a:t>The document supports one of the key aims of the government’s Internet Safety Strategy of supporting children to stay safe and make a positive contribution online, as well enabling teachers to develop effective strategies for understanding and handling online risks.’</a:t>
            </a:r>
          </a:p>
          <a:p>
            <a:pPr marL="0" indent="0">
              <a:buFont typeface="Arial" charset="0"/>
              <a:buNone/>
            </a:pPr>
            <a:endParaRPr lang="en-GB" i="1" dirty="0">
              <a:solidFill>
                <a:srgbClr val="0B0C0C"/>
              </a:solidFill>
              <a:latin typeface="GDS Transport"/>
            </a:endParaRPr>
          </a:p>
          <a:p>
            <a:endParaRPr lang="en-GB" dirty="0"/>
          </a:p>
        </p:txBody>
      </p:sp>
    </p:spTree>
    <p:extLst>
      <p:ext uri="{BB962C8B-B14F-4D97-AF65-F5344CB8AC3E}">
        <p14:creationId xmlns:p14="http://schemas.microsoft.com/office/powerpoint/2010/main" val="2532010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5774-463D-4930-9AF2-4437BF55D8C3}"/>
              </a:ext>
            </a:extLst>
          </p:cNvPr>
          <p:cNvSpPr>
            <a:spLocks noGrp="1"/>
          </p:cNvSpPr>
          <p:nvPr>
            <p:ph type="title"/>
          </p:nvPr>
        </p:nvSpPr>
        <p:spPr/>
        <p:txBody>
          <a:bodyPr/>
          <a:lstStyle/>
          <a:p>
            <a:r>
              <a:rPr lang="en-GB" dirty="0"/>
              <a:t>E-Safety at Hadleigh Infants and Nursery School</a:t>
            </a:r>
          </a:p>
        </p:txBody>
      </p:sp>
      <p:sp>
        <p:nvSpPr>
          <p:cNvPr id="3" name="Content Placeholder 2">
            <a:extLst>
              <a:ext uri="{FF2B5EF4-FFF2-40B4-BE49-F238E27FC236}">
                <a16:creationId xmlns:a16="http://schemas.microsoft.com/office/drawing/2014/main" id="{8D369B0A-E3F6-46C2-BF4B-9914649FC788}"/>
              </a:ext>
            </a:extLst>
          </p:cNvPr>
          <p:cNvSpPr>
            <a:spLocks noGrp="1"/>
          </p:cNvSpPr>
          <p:nvPr>
            <p:ph idx="1"/>
          </p:nvPr>
        </p:nvSpPr>
        <p:spPr>
          <a:xfrm>
            <a:off x="508001" y="3063047"/>
            <a:ext cx="2713182" cy="1489904"/>
          </a:xfrm>
        </p:spPr>
        <p:txBody>
          <a:bodyPr/>
          <a:lstStyle/>
          <a:p>
            <a:pPr marL="0" indent="0">
              <a:buNone/>
            </a:pPr>
            <a:endParaRPr lang="en-GB" b="0" i="1" dirty="0">
              <a:solidFill>
                <a:srgbClr val="0B0C0C"/>
              </a:solidFill>
              <a:effectLst/>
              <a:latin typeface="GDS Transport"/>
            </a:endParaRPr>
          </a:p>
          <a:p>
            <a:r>
              <a:rPr lang="en-GB" dirty="0"/>
              <a:t>The framework focuses on these 8 key areas and each area is broken down into age appropriate statements from which we teach from.</a:t>
            </a:r>
          </a:p>
        </p:txBody>
      </p:sp>
      <p:pic>
        <p:nvPicPr>
          <p:cNvPr id="5" name="Picture 4">
            <a:extLst>
              <a:ext uri="{FF2B5EF4-FFF2-40B4-BE49-F238E27FC236}">
                <a16:creationId xmlns:a16="http://schemas.microsoft.com/office/drawing/2014/main" id="{04612C66-AD2B-441A-98E2-3BD3B26BFFC4}"/>
              </a:ext>
            </a:extLst>
          </p:cNvPr>
          <p:cNvPicPr>
            <a:picLocks noChangeAspect="1"/>
          </p:cNvPicPr>
          <p:nvPr/>
        </p:nvPicPr>
        <p:blipFill rotWithShape="1">
          <a:blip r:embed="rId2"/>
          <a:srcRect l="29489" t="16700" r="14697" b="15690"/>
          <a:stretch/>
        </p:blipFill>
        <p:spPr>
          <a:xfrm>
            <a:off x="3375370" y="2367396"/>
            <a:ext cx="5103611" cy="3477492"/>
          </a:xfrm>
          <a:prstGeom prst="rect">
            <a:avLst/>
          </a:prstGeom>
        </p:spPr>
      </p:pic>
    </p:spTree>
    <p:extLst>
      <p:ext uri="{BB962C8B-B14F-4D97-AF65-F5344CB8AC3E}">
        <p14:creationId xmlns:p14="http://schemas.microsoft.com/office/powerpoint/2010/main" val="3207982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5774-463D-4930-9AF2-4437BF55D8C3}"/>
              </a:ext>
            </a:extLst>
          </p:cNvPr>
          <p:cNvSpPr>
            <a:spLocks noGrp="1"/>
          </p:cNvSpPr>
          <p:nvPr>
            <p:ph type="title"/>
          </p:nvPr>
        </p:nvSpPr>
        <p:spPr/>
        <p:txBody>
          <a:bodyPr/>
          <a:lstStyle/>
          <a:p>
            <a:r>
              <a:rPr lang="en-GB" dirty="0"/>
              <a:t>E-Safety at Hadleigh Infants and Nursery School</a:t>
            </a:r>
          </a:p>
        </p:txBody>
      </p:sp>
      <p:sp>
        <p:nvSpPr>
          <p:cNvPr id="3" name="Content Placeholder 2">
            <a:extLst>
              <a:ext uri="{FF2B5EF4-FFF2-40B4-BE49-F238E27FC236}">
                <a16:creationId xmlns:a16="http://schemas.microsoft.com/office/drawing/2014/main" id="{8D369B0A-E3F6-46C2-BF4B-9914649FC788}"/>
              </a:ext>
            </a:extLst>
          </p:cNvPr>
          <p:cNvSpPr>
            <a:spLocks noGrp="1"/>
          </p:cNvSpPr>
          <p:nvPr>
            <p:ph idx="1"/>
          </p:nvPr>
        </p:nvSpPr>
        <p:spPr>
          <a:xfrm>
            <a:off x="457199" y="1871127"/>
            <a:ext cx="3104379" cy="3746494"/>
          </a:xfrm>
        </p:spPr>
        <p:txBody>
          <a:bodyPr>
            <a:normAutofit fontScale="92500" lnSpcReduction="10000"/>
          </a:bodyPr>
          <a:lstStyle/>
          <a:p>
            <a:pPr marL="0" indent="0">
              <a:buNone/>
            </a:pPr>
            <a:endParaRPr lang="en-GB" b="0" i="1" dirty="0">
              <a:solidFill>
                <a:srgbClr val="0B0C0C"/>
              </a:solidFill>
              <a:effectLst/>
              <a:latin typeface="GDS Transport"/>
            </a:endParaRPr>
          </a:p>
          <a:p>
            <a:r>
              <a:rPr lang="en-GB" sz="1650" dirty="0">
                <a:solidFill>
                  <a:srgbClr val="000000"/>
                </a:solidFill>
              </a:rPr>
              <a:t>Our school has devised an ‘E-Safe Motto’ which all children from Nursery to Year 2 learn.</a:t>
            </a:r>
          </a:p>
          <a:p>
            <a:pPr marL="0" indent="0">
              <a:buNone/>
            </a:pPr>
            <a:endParaRPr lang="en-GB" sz="1650" dirty="0">
              <a:solidFill>
                <a:srgbClr val="000000"/>
              </a:solidFill>
            </a:endParaRPr>
          </a:p>
          <a:p>
            <a:r>
              <a:rPr lang="en-GB" sz="1650" dirty="0">
                <a:solidFill>
                  <a:srgbClr val="000000"/>
                </a:solidFill>
              </a:rPr>
              <a:t>The children learn to ‘perform’ the motto to enable them to remember our main rules and guidance for using technology in school.</a:t>
            </a:r>
          </a:p>
          <a:p>
            <a:pPr marL="0" indent="0">
              <a:buNone/>
            </a:pPr>
            <a:endParaRPr lang="en-GB" sz="1650" dirty="0">
              <a:solidFill>
                <a:srgbClr val="000000"/>
              </a:solidFill>
            </a:endParaRPr>
          </a:p>
          <a:p>
            <a:r>
              <a:rPr lang="en-GB" sz="1650" dirty="0">
                <a:solidFill>
                  <a:srgbClr val="000000"/>
                </a:solidFill>
              </a:rPr>
              <a:t>We use this motto at the beginning of each Computing session.</a:t>
            </a:r>
          </a:p>
        </p:txBody>
      </p:sp>
      <p:pic>
        <p:nvPicPr>
          <p:cNvPr id="6" name="Picture 5">
            <a:extLst>
              <a:ext uri="{FF2B5EF4-FFF2-40B4-BE49-F238E27FC236}">
                <a16:creationId xmlns:a16="http://schemas.microsoft.com/office/drawing/2014/main" id="{6E055E2A-2BD6-4D9F-8E08-47ED715CBF77}"/>
              </a:ext>
            </a:extLst>
          </p:cNvPr>
          <p:cNvPicPr>
            <a:picLocks noChangeAspect="1"/>
          </p:cNvPicPr>
          <p:nvPr/>
        </p:nvPicPr>
        <p:blipFill rotWithShape="1">
          <a:blip r:embed="rId2"/>
          <a:srcRect l="9848" t="4310" r="13030" b="10438"/>
          <a:stretch/>
        </p:blipFill>
        <p:spPr>
          <a:xfrm>
            <a:off x="3433617" y="2305050"/>
            <a:ext cx="5250874" cy="3265032"/>
          </a:xfrm>
          <a:prstGeom prst="rect">
            <a:avLst/>
          </a:prstGeom>
        </p:spPr>
      </p:pic>
    </p:spTree>
    <p:extLst>
      <p:ext uri="{BB962C8B-B14F-4D97-AF65-F5344CB8AC3E}">
        <p14:creationId xmlns:p14="http://schemas.microsoft.com/office/powerpoint/2010/main" val="616143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5774-463D-4930-9AF2-4437BF55D8C3}"/>
              </a:ext>
            </a:extLst>
          </p:cNvPr>
          <p:cNvSpPr>
            <a:spLocks noGrp="1"/>
          </p:cNvSpPr>
          <p:nvPr>
            <p:ph type="title"/>
          </p:nvPr>
        </p:nvSpPr>
        <p:spPr/>
        <p:txBody>
          <a:bodyPr/>
          <a:lstStyle/>
          <a:p>
            <a:r>
              <a:rPr lang="en-GB" dirty="0"/>
              <a:t>E-Safety at Hadleigh Infants and Nursery School</a:t>
            </a:r>
          </a:p>
        </p:txBody>
      </p:sp>
      <p:sp>
        <p:nvSpPr>
          <p:cNvPr id="3" name="Content Placeholder 2">
            <a:extLst>
              <a:ext uri="{FF2B5EF4-FFF2-40B4-BE49-F238E27FC236}">
                <a16:creationId xmlns:a16="http://schemas.microsoft.com/office/drawing/2014/main" id="{8D369B0A-E3F6-46C2-BF4B-9914649FC788}"/>
              </a:ext>
            </a:extLst>
          </p:cNvPr>
          <p:cNvSpPr>
            <a:spLocks noGrp="1"/>
          </p:cNvSpPr>
          <p:nvPr>
            <p:ph idx="1"/>
          </p:nvPr>
        </p:nvSpPr>
        <p:spPr>
          <a:xfrm>
            <a:off x="446568" y="2179426"/>
            <a:ext cx="5646899" cy="4921981"/>
          </a:xfrm>
        </p:spPr>
        <p:txBody>
          <a:bodyPr>
            <a:normAutofit fontScale="85000" lnSpcReduction="20000"/>
          </a:bodyPr>
          <a:lstStyle/>
          <a:p>
            <a:pPr marL="0" indent="0">
              <a:buNone/>
            </a:pPr>
            <a:endParaRPr lang="en-GB" b="0" i="1" dirty="0">
              <a:solidFill>
                <a:srgbClr val="000000"/>
              </a:solidFill>
              <a:effectLst/>
              <a:latin typeface="GDS Transport"/>
            </a:endParaRPr>
          </a:p>
          <a:p>
            <a:r>
              <a:rPr lang="en-GB" sz="1650" dirty="0">
                <a:solidFill>
                  <a:srgbClr val="000000"/>
                </a:solidFill>
              </a:rPr>
              <a:t>We encourage the children to talk about E-Safety regularly as technology and the internet is something that they are exposed to both in school and outside of school.</a:t>
            </a:r>
          </a:p>
          <a:p>
            <a:pPr marL="0" indent="0">
              <a:buNone/>
            </a:pPr>
            <a:endParaRPr lang="en-GB" sz="1650" dirty="0">
              <a:solidFill>
                <a:srgbClr val="000000"/>
              </a:solidFill>
            </a:endParaRPr>
          </a:p>
          <a:p>
            <a:r>
              <a:rPr lang="en-GB" sz="1650" dirty="0">
                <a:solidFill>
                  <a:srgbClr val="000000"/>
                </a:solidFill>
              </a:rPr>
              <a:t>The children are encouraged to talk to us about any concerns they have regarding using tech and the internet, just as we would encourage them to talk about other concerns.</a:t>
            </a:r>
          </a:p>
          <a:p>
            <a:pPr marL="0" indent="0">
              <a:buNone/>
            </a:pPr>
            <a:endParaRPr lang="en-GB" sz="1650" dirty="0">
              <a:solidFill>
                <a:srgbClr val="000000"/>
              </a:solidFill>
            </a:endParaRPr>
          </a:p>
          <a:p>
            <a:r>
              <a:rPr lang="en-GB" sz="1650" dirty="0">
                <a:solidFill>
                  <a:srgbClr val="000000"/>
                </a:solidFill>
              </a:rPr>
              <a:t>‘The 2 Johns’ – last year we had a visit from the 2 Johns who came to speak to the children about being safe online as well as offering an online session for parents. Their website </a:t>
            </a:r>
            <a:r>
              <a:rPr lang="en-GB" sz="1650" dirty="0">
                <a:solidFill>
                  <a:srgbClr val="000000"/>
                </a:solidFill>
                <a:hlinkClick r:id="rId2">
                  <a:extLst>
                    <a:ext uri="{A12FA001-AC4F-418D-AE19-62706E023703}">
                      <ahyp:hlinkClr xmlns:ahyp="http://schemas.microsoft.com/office/drawing/2018/hyperlinkcolor" val="tx"/>
                    </a:ext>
                  </a:extLst>
                </a:hlinkClick>
              </a:rPr>
              <a:t>www.esafetytraining.org</a:t>
            </a:r>
            <a:r>
              <a:rPr lang="en-GB" sz="1650" dirty="0">
                <a:solidFill>
                  <a:srgbClr val="000000"/>
                </a:solidFill>
              </a:rPr>
              <a:t> provides information and advice for parents.</a:t>
            </a:r>
          </a:p>
          <a:p>
            <a:pPr marL="0" indent="0">
              <a:buNone/>
            </a:pPr>
            <a:endParaRPr lang="en-GB" sz="1650" dirty="0">
              <a:solidFill>
                <a:srgbClr val="000000"/>
              </a:solidFill>
            </a:endParaRPr>
          </a:p>
          <a:p>
            <a:r>
              <a:rPr lang="en-GB" sz="1650" dirty="0">
                <a:solidFill>
                  <a:srgbClr val="000000"/>
                </a:solidFill>
              </a:rPr>
              <a:t>Other websites to go to for support include:</a:t>
            </a:r>
          </a:p>
          <a:p>
            <a:pPr marL="0" indent="0" algn="ctr">
              <a:buNone/>
            </a:pPr>
            <a:r>
              <a:rPr lang="en-GB" sz="1650" dirty="0">
                <a:solidFill>
                  <a:srgbClr val="000000"/>
                </a:solidFill>
                <a:hlinkClick r:id="rId3">
                  <a:extLst>
                    <a:ext uri="{A12FA001-AC4F-418D-AE19-62706E023703}">
                      <ahyp:hlinkClr xmlns:ahyp="http://schemas.microsoft.com/office/drawing/2018/hyperlinkcolor" val="tx"/>
                    </a:ext>
                  </a:extLst>
                </a:hlinkClick>
              </a:rPr>
              <a:t>www.saferinternet.org.uk</a:t>
            </a:r>
            <a:endParaRPr lang="en-GB" sz="1650" dirty="0">
              <a:solidFill>
                <a:srgbClr val="000000"/>
              </a:solidFill>
            </a:endParaRPr>
          </a:p>
          <a:p>
            <a:pPr marL="0" indent="0" algn="ctr">
              <a:buNone/>
            </a:pPr>
            <a:r>
              <a:rPr lang="en-GB" sz="1650" dirty="0">
                <a:solidFill>
                  <a:srgbClr val="000000"/>
                </a:solidFill>
                <a:hlinkClick r:id="rId4">
                  <a:extLst>
                    <a:ext uri="{A12FA001-AC4F-418D-AE19-62706E023703}">
                      <ahyp:hlinkClr xmlns:ahyp="http://schemas.microsoft.com/office/drawing/2018/hyperlinkcolor" val="tx"/>
                    </a:ext>
                  </a:extLst>
                </a:hlinkClick>
              </a:rPr>
              <a:t>www.childnet.com</a:t>
            </a:r>
            <a:endParaRPr lang="en-GB" sz="1650" dirty="0">
              <a:solidFill>
                <a:srgbClr val="000000"/>
              </a:solidFill>
            </a:endParaRPr>
          </a:p>
          <a:p>
            <a:pPr marL="0" indent="0" algn="ctr">
              <a:buNone/>
            </a:pPr>
            <a:r>
              <a:rPr lang="en-GB" sz="1650" dirty="0">
                <a:solidFill>
                  <a:srgbClr val="000000"/>
                </a:solidFill>
                <a:hlinkClick r:id="rId5">
                  <a:extLst>
                    <a:ext uri="{A12FA001-AC4F-418D-AE19-62706E023703}">
                      <ahyp:hlinkClr xmlns:ahyp="http://schemas.microsoft.com/office/drawing/2018/hyperlinkcolor" val="tx"/>
                    </a:ext>
                  </a:extLst>
                </a:hlinkClick>
              </a:rPr>
              <a:t>www.thinkuknow.co.uk</a:t>
            </a:r>
            <a:endParaRPr lang="en-GB" sz="1650" dirty="0">
              <a:solidFill>
                <a:srgbClr val="000000"/>
              </a:solidFill>
            </a:endParaRPr>
          </a:p>
          <a:p>
            <a:pPr marL="0" indent="0" algn="ctr">
              <a:buNone/>
            </a:pPr>
            <a:r>
              <a:rPr lang="en-GB" sz="1650" dirty="0">
                <a:solidFill>
                  <a:srgbClr val="000000"/>
                </a:solidFill>
                <a:hlinkClick r:id="rId6">
                  <a:extLst>
                    <a:ext uri="{A12FA001-AC4F-418D-AE19-62706E023703}">
                      <ahyp:hlinkClr xmlns:ahyp="http://schemas.microsoft.com/office/drawing/2018/hyperlinkcolor" val="tx"/>
                    </a:ext>
                  </a:extLst>
                </a:hlinkClick>
              </a:rPr>
              <a:t>https://www.nspcc.org.uk/keeping-children-safe/online-safety/</a:t>
            </a:r>
            <a:endParaRPr lang="en-GB" sz="1650" dirty="0">
              <a:solidFill>
                <a:srgbClr val="000000"/>
              </a:solidFill>
            </a:endParaRPr>
          </a:p>
          <a:p>
            <a:pPr marL="0" indent="0">
              <a:buNone/>
            </a:pPr>
            <a:endParaRPr lang="en-GB" sz="1650" dirty="0"/>
          </a:p>
          <a:p>
            <a:pPr marL="0" indent="0">
              <a:buNone/>
            </a:pPr>
            <a:endParaRPr lang="en-GB" sz="1650" dirty="0"/>
          </a:p>
        </p:txBody>
      </p:sp>
      <p:pic>
        <p:nvPicPr>
          <p:cNvPr id="1026" name="Picture 2" descr="E-Safety | The Danesgate Community">
            <a:extLst>
              <a:ext uri="{FF2B5EF4-FFF2-40B4-BE49-F238E27FC236}">
                <a16:creationId xmlns:a16="http://schemas.microsoft.com/office/drawing/2014/main" id="{7251FD9C-4038-4F0C-8C08-533404E65F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6028" y="3156202"/>
            <a:ext cx="974278" cy="5455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567EF6E-EA6F-44A7-8FE3-6A1E5F2DA9DD}"/>
              </a:ext>
            </a:extLst>
          </p:cNvPr>
          <p:cNvPicPr>
            <a:picLocks noChangeAspect="1"/>
          </p:cNvPicPr>
          <p:nvPr/>
        </p:nvPicPr>
        <p:blipFill rotWithShape="1">
          <a:blip r:embed="rId8"/>
          <a:srcRect l="16213" t="11179" r="66211" b="80740"/>
          <a:stretch/>
        </p:blipFill>
        <p:spPr>
          <a:xfrm>
            <a:off x="7353167" y="5349587"/>
            <a:ext cx="1607127" cy="415637"/>
          </a:xfrm>
          <a:prstGeom prst="rect">
            <a:avLst/>
          </a:prstGeom>
        </p:spPr>
      </p:pic>
      <p:pic>
        <p:nvPicPr>
          <p:cNvPr id="1028" name="Picture 4">
            <a:extLst>
              <a:ext uri="{FF2B5EF4-FFF2-40B4-BE49-F238E27FC236}">
                <a16:creationId xmlns:a16="http://schemas.microsoft.com/office/drawing/2014/main" id="{55755870-FD02-4D81-974F-BCA0FE6E51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8046" y="4075169"/>
            <a:ext cx="712400" cy="5627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SPCC rebrands to 'focus on solutions to child abuse rather than the  problem' | Third Sector">
            <a:extLst>
              <a:ext uri="{FF2B5EF4-FFF2-40B4-BE49-F238E27FC236}">
                <a16:creationId xmlns:a16="http://schemas.microsoft.com/office/drawing/2014/main" id="{D5A9C2C5-6473-4B93-AB1C-217592F7D2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3468" y="4356536"/>
            <a:ext cx="1188997" cy="7912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a:extLst>
              <a:ext uri="{FF2B5EF4-FFF2-40B4-BE49-F238E27FC236}">
                <a16:creationId xmlns:a16="http://schemas.microsoft.com/office/drawing/2014/main" id="{9CA35E09-DEAB-4CF2-9C98-E07ECFBD158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21069" y="2246843"/>
            <a:ext cx="2633032" cy="65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232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Well being</a:t>
            </a:r>
          </a:p>
        </p:txBody>
      </p:sp>
      <p:sp>
        <p:nvSpPr>
          <p:cNvPr id="3" name="Content Placeholder 2"/>
          <p:cNvSpPr>
            <a:spLocks noGrp="1"/>
          </p:cNvSpPr>
          <p:nvPr>
            <p:ph idx="1"/>
          </p:nvPr>
        </p:nvSpPr>
        <p:spPr>
          <a:xfrm>
            <a:off x="1547664" y="2204864"/>
            <a:ext cx="6746379" cy="3083222"/>
          </a:xfrm>
        </p:spPr>
        <p:txBody>
          <a:bodyPr>
            <a:normAutofit fontScale="92500" lnSpcReduction="20000"/>
          </a:bodyPr>
          <a:lstStyle/>
          <a:p>
            <a:pPr>
              <a:buFont typeface="Wingdings" panose="05000000000000000000" pitchFamily="2" charset="2"/>
              <a:buChar char="Ø"/>
            </a:pPr>
            <a:r>
              <a:rPr lang="en-GB" sz="2100" dirty="0"/>
              <a:t>At Hadleigh Infants and Nursery School, we regard the children’s wellbeing as a top priority.</a:t>
            </a:r>
          </a:p>
          <a:p>
            <a:pPr>
              <a:buFont typeface="Wingdings" panose="05000000000000000000" pitchFamily="2" charset="2"/>
              <a:buChar char="Ø"/>
            </a:pPr>
            <a:endParaRPr lang="en-GB" sz="2100" dirty="0"/>
          </a:p>
          <a:p>
            <a:pPr>
              <a:buFont typeface="Wingdings" panose="05000000000000000000" pitchFamily="2" charset="2"/>
              <a:buChar char="Ø"/>
            </a:pPr>
            <a:r>
              <a:rPr lang="en-GB" sz="2100" dirty="0"/>
              <a:t>It continues to be a priority and aims to ensure that the children are given opportunities to have little breaks from their learning.</a:t>
            </a:r>
          </a:p>
          <a:p>
            <a:pPr marL="0" indent="0">
              <a:buNone/>
            </a:pPr>
            <a:endParaRPr lang="en-GB" sz="2100" dirty="0"/>
          </a:p>
          <a:p>
            <a:pPr>
              <a:buFont typeface="Wingdings" panose="05000000000000000000" pitchFamily="2" charset="2"/>
              <a:buChar char="Ø"/>
            </a:pPr>
            <a:r>
              <a:rPr lang="en-GB" sz="2100" dirty="0"/>
              <a:t>Wellbeing activities include – Daily Mile, Go Noodle, reading and colouring.  Each class have decided what type of activities they would prefer to complete for the well being sessions and these are incorporated throughout the week.</a:t>
            </a:r>
          </a:p>
        </p:txBody>
      </p:sp>
      <p:pic>
        <p:nvPicPr>
          <p:cNvPr id="4" name="Picture 3"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4" y="303603"/>
            <a:ext cx="1102179" cy="1144198"/>
          </a:xfrm>
          <a:prstGeom prst="rect">
            <a:avLst/>
          </a:prstGeom>
        </p:spPr>
      </p:pic>
    </p:spTree>
    <p:extLst>
      <p:ext uri="{BB962C8B-B14F-4D97-AF65-F5344CB8AC3E}">
        <p14:creationId xmlns:p14="http://schemas.microsoft.com/office/powerpoint/2010/main" val="984347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1600" y="476672"/>
            <a:ext cx="7934994" cy="6063198"/>
          </a:xfrm>
          <a:prstGeom prst="rect">
            <a:avLst/>
          </a:prstGeom>
          <a:noFill/>
        </p:spPr>
        <p:txBody>
          <a:bodyPr wrap="square" rtlCol="0">
            <a:spAutoFit/>
          </a:bodyPr>
          <a:lstStyle/>
          <a:p>
            <a:r>
              <a:rPr lang="en-GB" sz="2000" b="1" u="sng" dirty="0"/>
              <a:t>Reading in school</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Two guided sessions a week with an adult with the same book.</a:t>
            </a:r>
          </a:p>
          <a:p>
            <a:endParaRPr lang="en-GB" sz="2000" dirty="0"/>
          </a:p>
          <a:p>
            <a:pPr marL="285750" indent="-285750">
              <a:buFont typeface="Arial" panose="020B0604020202020204" pitchFamily="34" charset="0"/>
              <a:buChar char="•"/>
            </a:pPr>
            <a:r>
              <a:rPr lang="en-GB" sz="2000" dirty="0"/>
              <a:t>Firstly focusing on decoding unknown words and reading the tricky words.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Secondly focusing on prosody (fluency), understanding of vocabulary and comprehension skills.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Re-reading helps develop prosody and fluency.</a:t>
            </a:r>
          </a:p>
          <a:p>
            <a:endParaRPr lang="en-GB" sz="2000" dirty="0"/>
          </a:p>
          <a:p>
            <a:pPr marL="285750" indent="-285750">
              <a:buFont typeface="Arial" panose="020B0604020202020204" pitchFamily="34" charset="0"/>
              <a:buChar char="•"/>
            </a:pPr>
            <a:r>
              <a:rPr lang="en-GB" sz="2000" dirty="0"/>
              <a:t>The books match your child’s phonics knowledge.</a:t>
            </a:r>
          </a:p>
          <a:p>
            <a:pPr marL="285750" indent="-285750">
              <a:buFont typeface="Arial" panose="020B0604020202020204" pitchFamily="34" charset="0"/>
              <a:buChar char="•"/>
            </a:pPr>
            <a:r>
              <a:rPr lang="en-GB" sz="2000" dirty="0"/>
              <a:t>Phonics assessments match the books to children’s knowledge.</a:t>
            </a:r>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5373216"/>
            <a:ext cx="12382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74" y="4874344"/>
            <a:ext cx="2164261" cy="2069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9239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672" y="332656"/>
            <a:ext cx="7272808" cy="5909310"/>
          </a:xfrm>
          <a:prstGeom prst="rect">
            <a:avLst/>
          </a:prstGeom>
          <a:noFill/>
        </p:spPr>
        <p:txBody>
          <a:bodyPr wrap="square" rtlCol="0">
            <a:spAutoFit/>
          </a:bodyPr>
          <a:lstStyle/>
          <a:p>
            <a:r>
              <a:rPr lang="en-GB" sz="2000" b="1" u="sng" dirty="0"/>
              <a:t>Reading at home</a:t>
            </a:r>
          </a:p>
          <a:p>
            <a:endParaRPr lang="en-GB" sz="2000" b="1" u="sng" dirty="0"/>
          </a:p>
          <a:p>
            <a:endParaRPr lang="en-GB" sz="2000" dirty="0"/>
          </a:p>
          <a:p>
            <a:pPr marL="285750" indent="-285750">
              <a:buFont typeface="Arial" panose="020B0604020202020204" pitchFamily="34" charset="0"/>
              <a:buChar char="•"/>
            </a:pPr>
            <a:r>
              <a:rPr lang="en-GB" sz="2000" dirty="0"/>
              <a:t>Most books will only have tricky words and phonically decodable words.</a:t>
            </a:r>
          </a:p>
          <a:p>
            <a:pPr marL="285750" indent="-285750">
              <a:buFont typeface="Arial" panose="020B0604020202020204" pitchFamily="34" charset="0"/>
              <a:buChar char="•"/>
            </a:pPr>
            <a:r>
              <a:rPr lang="en-GB" sz="2000" dirty="0"/>
              <a:t>Some books other strategies are needed to work out unknown words </a:t>
            </a:r>
          </a:p>
          <a:p>
            <a:r>
              <a:rPr lang="en-GB" sz="2000" dirty="0"/>
              <a:t>      - the picture </a:t>
            </a:r>
          </a:p>
          <a:p>
            <a:r>
              <a:rPr lang="en-GB" sz="2000" dirty="0"/>
              <a:t>      - the rest of the sentence</a:t>
            </a:r>
          </a:p>
          <a:p>
            <a:endParaRPr lang="en-GB" sz="2000" dirty="0"/>
          </a:p>
          <a:p>
            <a:pPr marL="285750" indent="-285750">
              <a:buFont typeface="Arial" panose="020B0604020202020204" pitchFamily="34" charset="0"/>
              <a:buChar char="•"/>
            </a:pPr>
            <a:r>
              <a:rPr lang="en-GB" sz="2000" dirty="0"/>
              <a:t>90% and 95% of the words will be recognisable.</a:t>
            </a:r>
          </a:p>
          <a:p>
            <a:pPr marL="285750" indent="-285750">
              <a:buFont typeface="Arial" panose="020B0604020202020204" pitchFamily="34" charset="0"/>
              <a:buChar char="•"/>
            </a:pPr>
            <a:r>
              <a:rPr lang="en-GB" sz="2000" dirty="0"/>
              <a:t>Less words  to work out than previously.</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All books match the new phonics scheme’s teaching order.</a:t>
            </a:r>
          </a:p>
          <a:p>
            <a:pPr marL="285750" indent="-285750">
              <a:buFont typeface="Arial" panose="020B0604020202020204" pitchFamily="34" charset="0"/>
              <a:buChar char="•"/>
            </a:pPr>
            <a:r>
              <a:rPr lang="en-GB" sz="2000" dirty="0"/>
              <a:t> They are labelled in phases. </a:t>
            </a:r>
          </a:p>
          <a:p>
            <a:endParaRPr lang="en-GB" sz="2000" dirty="0"/>
          </a:p>
          <a:p>
            <a:pPr marL="285750" indent="-285750">
              <a:buFont typeface="Arial" panose="020B0604020202020204" pitchFamily="34" charset="0"/>
              <a:buChar char="•"/>
            </a:pPr>
            <a:r>
              <a:rPr lang="en-GB" sz="2000" dirty="0"/>
              <a:t>Some of the new phases have a mix of books from different old bands.</a:t>
            </a:r>
          </a:p>
          <a:p>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156" y="5601235"/>
            <a:ext cx="1238250"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797152"/>
            <a:ext cx="1703504" cy="206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17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3608" y="404664"/>
            <a:ext cx="7790978" cy="4924425"/>
          </a:xfrm>
          <a:prstGeom prst="rect">
            <a:avLst/>
          </a:prstGeom>
          <a:noFill/>
        </p:spPr>
        <p:txBody>
          <a:bodyPr wrap="square" rtlCol="0">
            <a:spAutoFit/>
          </a:bodyPr>
          <a:lstStyle/>
          <a:p>
            <a:r>
              <a:rPr lang="en-GB" sz="2000" b="1" u="sng" dirty="0"/>
              <a:t>Reading using Little </a:t>
            </a:r>
            <a:r>
              <a:rPr lang="en-GB" sz="2000" b="1" u="sng" dirty="0" err="1"/>
              <a:t>Wandle</a:t>
            </a:r>
            <a:r>
              <a:rPr lang="en-GB" sz="2000" b="1" u="sng" dirty="0"/>
              <a:t> Letters and Sounds Revised 2022 23</a:t>
            </a:r>
          </a:p>
          <a:p>
            <a:endParaRPr lang="en-GB" sz="2000" dirty="0"/>
          </a:p>
          <a:p>
            <a:pPr marL="285750" indent="-285750">
              <a:buFont typeface="Arial" panose="020B0604020202020204" pitchFamily="34" charset="0"/>
              <a:buChar char="•"/>
            </a:pPr>
            <a:r>
              <a:rPr lang="en-GB" sz="2000" dirty="0"/>
              <a:t>Year 2 children change their books twice a week.</a:t>
            </a:r>
          </a:p>
          <a:p>
            <a:pPr marL="285750" indent="-285750">
              <a:buFont typeface="Arial" panose="020B0604020202020204" pitchFamily="34" charset="0"/>
              <a:buChar char="•"/>
            </a:pPr>
            <a:r>
              <a:rPr lang="en-GB" sz="2000" dirty="0"/>
              <a:t>Reception and Year 1 will change their books three times a week.</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The expectation is three reads a week at home. </a:t>
            </a:r>
          </a:p>
          <a:p>
            <a:pPr marL="285750" indent="-285750">
              <a:buFont typeface="Arial" panose="020B0604020202020204" pitchFamily="34" charset="0"/>
              <a:buChar char="•"/>
            </a:pPr>
            <a:r>
              <a:rPr lang="en-GB" sz="2000" dirty="0"/>
              <a:t>In your child’s reading diary please record:</a:t>
            </a:r>
          </a:p>
          <a:p>
            <a:endParaRPr lang="en-GB" sz="2000" dirty="0"/>
          </a:p>
          <a:p>
            <a:pPr marL="742950" lvl="1" indent="-285750">
              <a:buFont typeface="Wingdings" panose="05000000000000000000" pitchFamily="2" charset="2"/>
              <a:buChar char="q"/>
            </a:pPr>
            <a:r>
              <a:rPr lang="en-GB" sz="2000" dirty="0"/>
              <a:t>Date</a:t>
            </a:r>
          </a:p>
          <a:p>
            <a:pPr marL="742950" lvl="1" indent="-285750">
              <a:buFont typeface="Wingdings" panose="05000000000000000000" pitchFamily="2" charset="2"/>
              <a:buChar char="q"/>
            </a:pPr>
            <a:r>
              <a:rPr lang="en-GB" sz="2000" dirty="0"/>
              <a:t>Book title</a:t>
            </a:r>
          </a:p>
          <a:p>
            <a:pPr marL="742950" lvl="1" indent="-285750">
              <a:buFont typeface="Wingdings" panose="05000000000000000000" pitchFamily="2" charset="2"/>
              <a:buChar char="q"/>
            </a:pPr>
            <a:r>
              <a:rPr lang="en-GB" sz="2000" dirty="0"/>
              <a:t>Sign your name</a:t>
            </a:r>
          </a:p>
          <a:p>
            <a:pPr marL="742950" lvl="1" indent="-285750">
              <a:buFont typeface="Wingdings" panose="05000000000000000000" pitchFamily="2" charset="2"/>
              <a:buChar char="q"/>
            </a:pPr>
            <a:r>
              <a:rPr lang="en-GB" sz="2000" dirty="0"/>
              <a:t>If your child has read part of the book record the page numbers</a:t>
            </a:r>
          </a:p>
          <a:p>
            <a:pPr lvl="1"/>
            <a:endParaRPr lang="en-GB" sz="2000" dirty="0"/>
          </a:p>
          <a:p>
            <a:endParaRPr lang="en-GB" dirty="0"/>
          </a:p>
          <a:p>
            <a:endParaRPr lang="en-GB" dirty="0"/>
          </a:p>
          <a:p>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5301208"/>
            <a:ext cx="1238250"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07" y="5159998"/>
            <a:ext cx="1771001" cy="1698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4435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052736"/>
            <a:ext cx="5608637"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03648" y="188640"/>
            <a:ext cx="7056784" cy="707886"/>
          </a:xfrm>
          <a:prstGeom prst="rect">
            <a:avLst/>
          </a:prstGeom>
          <a:noFill/>
        </p:spPr>
        <p:txBody>
          <a:bodyPr wrap="square" rtlCol="0">
            <a:spAutoFit/>
          </a:bodyPr>
          <a:lstStyle/>
          <a:p>
            <a:r>
              <a:rPr lang="en-GB" sz="2000" dirty="0"/>
              <a:t>Start a new page for each new week. Write the week beginning date at the top of the page.</a:t>
            </a:r>
          </a:p>
        </p:txBody>
      </p:sp>
      <p:sp>
        <p:nvSpPr>
          <p:cNvPr id="3" name="Rectangle 2"/>
          <p:cNvSpPr/>
          <p:nvPr/>
        </p:nvSpPr>
        <p:spPr>
          <a:xfrm>
            <a:off x="557808" y="3140968"/>
            <a:ext cx="1925960" cy="2246769"/>
          </a:xfrm>
          <a:prstGeom prst="rect">
            <a:avLst/>
          </a:prstGeom>
        </p:spPr>
        <p:txBody>
          <a:bodyPr wrap="square">
            <a:spAutoFit/>
          </a:bodyPr>
          <a:lstStyle/>
          <a:p>
            <a:r>
              <a:rPr lang="en-GB" sz="2000" dirty="0"/>
              <a:t>There are five spaces per page for each day. </a:t>
            </a:r>
          </a:p>
          <a:p>
            <a:endParaRPr lang="en-GB" sz="2000" dirty="0"/>
          </a:p>
          <a:p>
            <a:r>
              <a:rPr lang="en-GB" sz="2000" dirty="0"/>
              <a:t>Three reads on three different days.</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527" y="834972"/>
            <a:ext cx="1747851" cy="1297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59832" y="1948190"/>
            <a:ext cx="1728192" cy="369332"/>
          </a:xfrm>
          <a:prstGeom prst="rect">
            <a:avLst/>
          </a:prstGeom>
        </p:spPr>
        <p:txBody>
          <a:bodyPr wrap="square">
            <a:spAutoFit/>
          </a:bodyPr>
          <a:lstStyle/>
          <a:p>
            <a:r>
              <a:rPr lang="en-GB" dirty="0" err="1">
                <a:solidFill>
                  <a:srgbClr val="000000"/>
                </a:solidFill>
              </a:rPr>
              <a:t>wb</a:t>
            </a:r>
            <a:r>
              <a:rPr lang="en-GB" dirty="0">
                <a:solidFill>
                  <a:srgbClr val="000000"/>
                </a:solidFill>
              </a:rPr>
              <a:t>: 21.9.22</a:t>
            </a:r>
          </a:p>
        </p:txBody>
      </p:sp>
    </p:spTree>
    <p:extLst>
      <p:ext uri="{BB962C8B-B14F-4D97-AF65-F5344CB8AC3E}">
        <p14:creationId xmlns:p14="http://schemas.microsoft.com/office/powerpoint/2010/main" val="2559388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260648"/>
            <a:ext cx="7776864" cy="4878259"/>
          </a:xfrm>
          <a:prstGeom prst="rect">
            <a:avLst/>
          </a:prstGeom>
          <a:noFill/>
        </p:spPr>
        <p:txBody>
          <a:bodyPr wrap="square" rtlCol="0">
            <a:spAutoFit/>
          </a:bodyPr>
          <a:lstStyle/>
          <a:p>
            <a:r>
              <a:rPr lang="en-GB" sz="2000" b="1" u="sng" dirty="0"/>
              <a:t>Reading using Little </a:t>
            </a:r>
            <a:r>
              <a:rPr lang="en-GB" sz="2000" b="1" u="sng" dirty="0" err="1"/>
              <a:t>Wandle</a:t>
            </a:r>
            <a:r>
              <a:rPr lang="en-GB" sz="2000" b="1" u="sng" dirty="0"/>
              <a:t> Letters and Sounds Revised 2022 23</a:t>
            </a:r>
          </a:p>
          <a:p>
            <a:endParaRPr lang="en-GB" sz="2000" b="1" u="sng" dirty="0"/>
          </a:p>
          <a:p>
            <a:pPr marL="342900" indent="-342900">
              <a:buFont typeface="Arial" panose="020B0604020202020204" pitchFamily="34" charset="0"/>
              <a:buChar char="•"/>
            </a:pPr>
            <a:r>
              <a:rPr lang="en-GB" sz="2000" dirty="0"/>
              <a:t>Your child will bring home a picture book.</a:t>
            </a:r>
          </a:p>
          <a:p>
            <a:pPr marL="342900" indent="-342900">
              <a:buFont typeface="Arial" panose="020B0604020202020204" pitchFamily="34" charset="0"/>
              <a:buChar char="•"/>
            </a:pPr>
            <a:r>
              <a:rPr lang="en-GB" sz="2000" dirty="0"/>
              <a:t>These are changed at least once a week. </a:t>
            </a:r>
          </a:p>
          <a:p>
            <a:r>
              <a:rPr lang="en-US" sz="2000" b="1" dirty="0"/>
              <a:t>The shared book is for YOU to read:</a:t>
            </a:r>
          </a:p>
          <a:p>
            <a:pPr>
              <a:spcBef>
                <a:spcPts val="600"/>
              </a:spcBef>
            </a:pPr>
            <a:r>
              <a:rPr lang="en-US" sz="2000" dirty="0"/>
              <a:t>Make the story sound as exciting as you can by changing your voice.</a:t>
            </a:r>
          </a:p>
          <a:p>
            <a:pPr>
              <a:spcBef>
                <a:spcPts val="600"/>
              </a:spcBef>
            </a:pPr>
            <a:r>
              <a:rPr lang="en-US" sz="2000" dirty="0"/>
              <a:t>Talk with your child as much as you can:</a:t>
            </a:r>
          </a:p>
          <a:p>
            <a:pPr lvl="1">
              <a:spcBef>
                <a:spcPts val="600"/>
              </a:spcBef>
              <a:buFont typeface="Courier New" panose="02070309020205020404" pitchFamily="49" charset="0"/>
              <a:buChar char="o"/>
            </a:pPr>
            <a:r>
              <a:rPr lang="en-US" sz="2000" dirty="0"/>
              <a:t>Introduce new and exciting language</a:t>
            </a:r>
          </a:p>
          <a:p>
            <a:pPr lvl="1">
              <a:spcBef>
                <a:spcPts val="600"/>
              </a:spcBef>
              <a:buFont typeface="Courier New" panose="02070309020205020404" pitchFamily="49" charset="0"/>
              <a:buChar char="o"/>
            </a:pPr>
            <a:r>
              <a:rPr lang="en-US" sz="2000" dirty="0"/>
              <a:t>Encourage your child to use new vocabulary</a:t>
            </a:r>
          </a:p>
          <a:p>
            <a:pPr lvl="1">
              <a:spcBef>
                <a:spcPts val="600"/>
              </a:spcBef>
              <a:buFont typeface="Courier New" panose="02070309020205020404" pitchFamily="49" charset="0"/>
              <a:buChar char="o"/>
            </a:pPr>
            <a:r>
              <a:rPr lang="en-US" sz="2000" dirty="0"/>
              <a:t>Make up sentences together</a:t>
            </a:r>
          </a:p>
          <a:p>
            <a:pPr lvl="1">
              <a:spcBef>
                <a:spcPts val="600"/>
              </a:spcBef>
              <a:buFont typeface="Courier New" panose="02070309020205020404" pitchFamily="49" charset="0"/>
              <a:buChar char="o"/>
            </a:pPr>
            <a:r>
              <a:rPr lang="en-US" sz="2000" dirty="0"/>
              <a:t>Find different words to use</a:t>
            </a:r>
          </a:p>
          <a:p>
            <a:pPr lvl="1">
              <a:spcBef>
                <a:spcPts val="600"/>
              </a:spcBef>
              <a:buFont typeface="Courier New" panose="02070309020205020404" pitchFamily="49" charset="0"/>
              <a:buChar char="o"/>
            </a:pPr>
            <a:r>
              <a:rPr lang="en-US" sz="2000" dirty="0"/>
              <a:t>Describe things you see.</a:t>
            </a:r>
          </a:p>
          <a:p>
            <a:endParaRPr lang="en-GB" dirty="0"/>
          </a:p>
          <a:p>
            <a:endParaRPr lang="en-GB"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19" y="4581128"/>
            <a:ext cx="2319227" cy="2081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222" y="5155535"/>
            <a:ext cx="1238250"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477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332656"/>
            <a:ext cx="8439050" cy="5601533"/>
          </a:xfrm>
          <a:prstGeom prst="rect">
            <a:avLst/>
          </a:prstGeom>
          <a:noFill/>
        </p:spPr>
        <p:txBody>
          <a:bodyPr wrap="square" rtlCol="0">
            <a:spAutoFit/>
          </a:bodyPr>
          <a:lstStyle/>
          <a:p>
            <a:r>
              <a:rPr lang="en-GB" sz="2000" b="1" dirty="0"/>
              <a:t>          </a:t>
            </a:r>
            <a:r>
              <a:rPr lang="en-GB" sz="2000" b="1" u="sng" dirty="0"/>
              <a:t>Reading using Little </a:t>
            </a:r>
            <a:r>
              <a:rPr lang="en-GB" sz="2000" b="1" u="sng" dirty="0" err="1"/>
              <a:t>Wandle</a:t>
            </a:r>
            <a:r>
              <a:rPr lang="en-GB" sz="2000" b="1" u="sng" dirty="0"/>
              <a:t> Letters and Sounds Revised 2022 23</a:t>
            </a:r>
          </a:p>
          <a:p>
            <a:endParaRPr lang="en-GB" sz="2000" dirty="0"/>
          </a:p>
          <a:p>
            <a:r>
              <a:rPr lang="en-GB" sz="2000" dirty="0"/>
              <a:t>          For Parents section on the </a:t>
            </a:r>
            <a:r>
              <a:rPr lang="en-GB" sz="2000" dirty="0" err="1"/>
              <a:t>Litte</a:t>
            </a:r>
            <a:r>
              <a:rPr lang="en-GB" sz="2000" dirty="0"/>
              <a:t> </a:t>
            </a:r>
            <a:r>
              <a:rPr lang="en-GB" sz="2000" dirty="0" err="1"/>
              <a:t>Wandle</a:t>
            </a:r>
            <a:r>
              <a:rPr lang="en-GB" sz="2000" dirty="0"/>
              <a:t> Letters and Sounds website.</a:t>
            </a:r>
          </a:p>
          <a:p>
            <a:endParaRPr lang="en-GB" sz="2000" dirty="0"/>
          </a:p>
          <a:p>
            <a:endParaRPr lang="en-GB" sz="2000" dirty="0"/>
          </a:p>
          <a:p>
            <a:pPr marL="342900" indent="-342900">
              <a:buFont typeface="Arial" panose="020B0604020202020204" pitchFamily="34" charset="0"/>
              <a:buChar char="•"/>
            </a:pPr>
            <a:endParaRPr lang="en-GB" sz="2000" dirty="0"/>
          </a:p>
          <a:p>
            <a:endParaRPr lang="en-GB" sz="2000" dirty="0"/>
          </a:p>
          <a:p>
            <a:endParaRPr lang="en-GB" sz="2000" dirty="0"/>
          </a:p>
          <a:p>
            <a:endParaRPr lang="en-GB" sz="2000" dirty="0">
              <a:hlinkClick r:id="rId2"/>
            </a:endParaRPr>
          </a:p>
          <a:p>
            <a:endParaRPr lang="en-GB" sz="2000" dirty="0">
              <a:hlinkClick r:id="rId2"/>
            </a:endParaRPr>
          </a:p>
          <a:p>
            <a:endParaRPr lang="en-GB" sz="2000" dirty="0">
              <a:hlinkClick r:id="rId2"/>
            </a:endParaRPr>
          </a:p>
          <a:p>
            <a:endParaRPr lang="en-GB" sz="2000" dirty="0">
              <a:hlinkClick r:id="rId2"/>
            </a:endParaRPr>
          </a:p>
          <a:p>
            <a:endParaRPr lang="en-GB" sz="2000" dirty="0">
              <a:hlinkClick r:id="rId2"/>
            </a:endParaRPr>
          </a:p>
          <a:p>
            <a:endParaRPr lang="en-GB" sz="2000" dirty="0">
              <a:hlinkClick r:id="rId2"/>
            </a:endParaRPr>
          </a:p>
          <a:p>
            <a:endParaRPr lang="en-GB" sz="2000" dirty="0">
              <a:hlinkClick r:id="rId2"/>
            </a:endParaRPr>
          </a:p>
          <a:p>
            <a:endParaRPr lang="en-GB" sz="2000" dirty="0">
              <a:hlinkClick r:id="rId2"/>
            </a:endParaRPr>
          </a:p>
          <a:p>
            <a:r>
              <a:rPr lang="en-GB" sz="2000" dirty="0">
                <a:hlinkClick r:id="rId2"/>
              </a:rPr>
              <a:t>https://www.littlewandlelettersandsounds.org.uk/resources/for-parents</a:t>
            </a:r>
            <a:r>
              <a:rPr lang="en-GB" dirty="0">
                <a:hlinkClick r:id="rId2"/>
              </a:rPr>
              <a:t>/</a:t>
            </a:r>
            <a:endParaRPr lang="en-GB" dirty="0"/>
          </a:p>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1482" y="5614987"/>
            <a:ext cx="1238250"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https://www.littlewandlelettersandsounds.org.uk/resources/for-parents/ - Google Chrome"/>
          <p:cNvPicPr>
            <a:picLocks noChangeAspect="1"/>
          </p:cNvPicPr>
          <p:nvPr/>
        </p:nvPicPr>
        <p:blipFill rotWithShape="1">
          <a:blip r:embed="rId4">
            <a:extLst>
              <a:ext uri="{28A0092B-C50C-407E-A947-70E740481C1C}">
                <a14:useLocalDpi xmlns:a14="http://schemas.microsoft.com/office/drawing/2010/main" val="0"/>
              </a:ext>
            </a:extLst>
          </a:blip>
          <a:srcRect t="-511" r="18769"/>
          <a:stretch/>
        </p:blipFill>
        <p:spPr>
          <a:xfrm>
            <a:off x="1763688" y="1340768"/>
            <a:ext cx="5724128" cy="3812982"/>
          </a:xfrm>
          <a:prstGeom prst="rect">
            <a:avLst/>
          </a:prstGeom>
        </p:spPr>
      </p:pic>
    </p:spTree>
    <p:extLst>
      <p:ext uri="{BB962C8B-B14F-4D97-AF65-F5344CB8AC3E}">
        <p14:creationId xmlns:p14="http://schemas.microsoft.com/office/powerpoint/2010/main" val="18198284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Custom 6">
      <a:dk1>
        <a:srgbClr val="00B0F0"/>
      </a:dk1>
      <a:lt1>
        <a:sysClr val="window" lastClr="FFFFFF"/>
      </a:lt1>
      <a:dk2>
        <a:srgbClr val="990033"/>
      </a:dk2>
      <a:lt2>
        <a:srgbClr val="F3F3F2"/>
      </a:lt2>
      <a:accent1>
        <a:srgbClr val="99003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2412</Words>
  <Application>Microsoft Office PowerPoint</Application>
  <PresentationFormat>On-screen Show (4:3)</PresentationFormat>
  <Paragraphs>289</Paragraphs>
  <Slides>35</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Arial</vt:lpstr>
      <vt:lpstr>Calibri</vt:lpstr>
      <vt:lpstr>Calibri Light</vt:lpstr>
      <vt:lpstr>Corbel</vt:lpstr>
      <vt:lpstr>Courier New</vt:lpstr>
      <vt:lpstr>GDS Transport</vt:lpstr>
      <vt:lpstr>Times New Roman</vt:lpstr>
      <vt:lpstr>Wingdings</vt:lpstr>
      <vt:lpstr>Wingdings 3</vt:lpstr>
      <vt:lpstr>Parallax</vt:lpstr>
      <vt:lpstr>3_Normal body copy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Little Wandle Letters and Sounds Revised</vt:lpstr>
      <vt:lpstr>Terminology that is still used in Year 2:</vt:lpstr>
      <vt:lpstr>Your child has learnt the alphabetic code and completed their phonics screening check:</vt:lpstr>
      <vt:lpstr>How can we make learning stick in Year 2? </vt:lpstr>
      <vt:lpstr>PowerPoint Presentation</vt:lpstr>
      <vt:lpstr>Reading and spelling </vt:lpstr>
      <vt:lpstr>And all the different ways to write  the phoneme sh:</vt:lpstr>
      <vt:lpstr>Spelling</vt:lpstr>
      <vt:lpstr>Grow the code</vt:lpstr>
      <vt:lpstr>PowerPoint Presentation</vt:lpstr>
      <vt:lpstr>PowerPoint Presentation</vt:lpstr>
      <vt:lpstr>PowerPoint Presentation</vt:lpstr>
      <vt:lpstr>PowerPoint Presentation</vt:lpstr>
      <vt:lpstr>PowerPoint Presentation</vt:lpstr>
      <vt:lpstr>PowerPoint Presentation</vt:lpstr>
      <vt:lpstr>SATS</vt:lpstr>
      <vt:lpstr>Reading SATs content</vt:lpstr>
      <vt:lpstr>Foundation Subjects </vt:lpstr>
      <vt:lpstr>Homework</vt:lpstr>
      <vt:lpstr>Seesaw</vt:lpstr>
      <vt:lpstr>PowerPoint Presentation</vt:lpstr>
      <vt:lpstr>E-Safety at Hadleigh Infants and Nursery School</vt:lpstr>
      <vt:lpstr>E-Safety at Hadleigh Infants and Nursery School</vt:lpstr>
      <vt:lpstr>E-Safety at Hadleigh Infants and Nursery School</vt:lpstr>
      <vt:lpstr>Well being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Ryan</dc:creator>
  <cp:lastModifiedBy>Kerrie Louise</cp:lastModifiedBy>
  <cp:revision>29</cp:revision>
  <cp:lastPrinted>2022-09-20T14:54:26Z</cp:lastPrinted>
  <dcterms:created xsi:type="dcterms:W3CDTF">2022-09-07T10:11:26Z</dcterms:created>
  <dcterms:modified xsi:type="dcterms:W3CDTF">2022-09-20T15:01:35Z</dcterms:modified>
</cp:coreProperties>
</file>